
<file path=[Content_Types].xml><?xml version="1.0" encoding="utf-8"?>
<Types xmlns="http://schemas.openxmlformats.org/package/2006/content-types">
  <Default Extension="bin" ContentType="application/vnd.openxmlformats-officedocument.oleObject"/>
  <Default Extension="jpeg" ContentType="image/jpeg"/>
  <Default Extension="mp4" ContentType="video/mp4"/>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8"/>
  </p:notesMasterIdLst>
  <p:sldIdLst>
    <p:sldId id="256" r:id="rId5"/>
    <p:sldId id="257" r:id="rId6"/>
    <p:sldId id="258" r:id="rId7"/>
    <p:sldId id="259" r:id="rId8"/>
    <p:sldId id="11662" r:id="rId9"/>
    <p:sldId id="11663" r:id="rId10"/>
    <p:sldId id="11664" r:id="rId11"/>
    <p:sldId id="11666" r:id="rId12"/>
    <p:sldId id="11665" r:id="rId13"/>
    <p:sldId id="265" r:id="rId14"/>
    <p:sldId id="11658" r:id="rId15"/>
    <p:sldId id="11650" r:id="rId16"/>
    <p:sldId id="11652" r:id="rId17"/>
    <p:sldId id="11651" r:id="rId18"/>
    <p:sldId id="11659" r:id="rId19"/>
    <p:sldId id="11660" r:id="rId20"/>
    <p:sldId id="11654" r:id="rId21"/>
    <p:sldId id="11655" r:id="rId22"/>
    <p:sldId id="11653" r:id="rId23"/>
    <p:sldId id="11661" r:id="rId24"/>
    <p:sldId id="469" r:id="rId25"/>
    <p:sldId id="261" r:id="rId26"/>
    <p:sldId id="1166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785F6C6-2D7D-4601-A5D6-ACD6FF463E6D}" v="170" dt="2020-06-15T10:36:33.873"/>
    <p1510:client id="{A9D2DCCC-521A-4F74-B64C-5B366C5999E1}" v="155" dt="2020-06-15T12:24:22.811"/>
    <p1510:client id="{DABC89C9-4D77-4764-A20C-F71E26710E5E}" v="11" dt="2020-06-15T12:58:17.761"/>
    <p1510:client id="{DF75C888-2DC4-418E-8DC3-535719F8026E}" v="25" dt="2020-06-15T13:07:35.0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8" d="100"/>
          <a:sy n="68" d="100"/>
        </p:scale>
        <p:origin x="79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D5C8A1-D4BC-47BB-A958-B7639FAE7CA1}" type="datetimeFigureOut">
              <a:rPr lang="en-GB" smtClean="0"/>
              <a:t>17/06/2020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4EE094-4B68-4A32-9E57-68B5DDA8F538}" type="slidenum">
              <a:rPr lang="en-GB" smtClean="0"/>
              <a:t>‹#›</a:t>
            </a:fld>
            <a:endParaRPr lang="en-GB"/>
          </a:p>
        </p:txBody>
      </p:sp>
    </p:spTree>
    <p:extLst>
      <p:ext uri="{BB962C8B-B14F-4D97-AF65-F5344CB8AC3E}">
        <p14:creationId xmlns:p14="http://schemas.microsoft.com/office/powerpoint/2010/main" val="35622201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D4EE094-4B68-4A32-9E57-68B5DDA8F538}" type="slidenum">
              <a:rPr lang="en-GB" smtClean="0"/>
              <a:t>6</a:t>
            </a:fld>
            <a:endParaRPr lang="en-GB"/>
          </a:p>
        </p:txBody>
      </p:sp>
    </p:spTree>
    <p:extLst>
      <p:ext uri="{BB962C8B-B14F-4D97-AF65-F5344CB8AC3E}">
        <p14:creationId xmlns:p14="http://schemas.microsoft.com/office/powerpoint/2010/main" val="30606470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Out of all the strategies this is one that I will carry on with when we get back to some type of normality.  As A teacher I don't get enough time to sit down with the students and give them 1:1 quality feedback .  I teach a class for 60 minutes.  In that time I need to deliver a lesson and it can be quite difficult to dedicate that time to my 20 or so students, something always comes up.  Using Microsoft bookings within Teams has allowed students now to book 121 online meetings with me.  The students book a time that I'm available and the system does it all and then I get sent a meeting link for us to meet online.    The sessions are recorded using Microsoft stream and we share screens where I give them feedback on their work and at the same time if they passed the criteria I update their grades on the system.  The stream feedback video is then sent to their feedback sections in OneNote for them to review </a:t>
            </a:r>
          </a:p>
        </p:txBody>
      </p:sp>
      <p:sp>
        <p:nvSpPr>
          <p:cNvPr id="4" name="Slide Number Placeholder 3"/>
          <p:cNvSpPr>
            <a:spLocks noGrp="1"/>
          </p:cNvSpPr>
          <p:nvPr>
            <p:ph type="sldNum" sz="quarter" idx="5"/>
          </p:nvPr>
        </p:nvSpPr>
        <p:spPr/>
        <p:txBody>
          <a:bodyPr/>
          <a:lstStyle/>
          <a:p>
            <a:fld id="{AF3769DC-68BB-4C76-B049-06F4492FC038}" type="slidenum">
              <a:rPr lang="en-GB" smtClean="0"/>
              <a:t>16</a:t>
            </a:fld>
            <a:endParaRPr lang="en-GB"/>
          </a:p>
        </p:txBody>
      </p:sp>
    </p:spTree>
    <p:extLst>
      <p:ext uri="{BB962C8B-B14F-4D97-AF65-F5344CB8AC3E}">
        <p14:creationId xmlns:p14="http://schemas.microsoft.com/office/powerpoint/2010/main" val="12973939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F3769DC-68BB-4C76-B049-06F4492FC038}" type="slidenum">
              <a:rPr lang="en-GB" smtClean="0"/>
              <a:t>17</a:t>
            </a:fld>
            <a:endParaRPr lang="en-GB"/>
          </a:p>
        </p:txBody>
      </p:sp>
    </p:spTree>
    <p:extLst>
      <p:ext uri="{BB962C8B-B14F-4D97-AF65-F5344CB8AC3E}">
        <p14:creationId xmlns:p14="http://schemas.microsoft.com/office/powerpoint/2010/main" val="42868385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F3769DC-68BB-4C76-B049-06F4492FC038}" type="slidenum">
              <a:rPr lang="en-GB" smtClean="0"/>
              <a:t>18</a:t>
            </a:fld>
            <a:endParaRPr lang="en-GB"/>
          </a:p>
        </p:txBody>
      </p:sp>
    </p:spTree>
    <p:extLst>
      <p:ext uri="{BB962C8B-B14F-4D97-AF65-F5344CB8AC3E}">
        <p14:creationId xmlns:p14="http://schemas.microsoft.com/office/powerpoint/2010/main" val="14985558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is proving to be very popular we've created a weekly meeting session with all the teachers available to answer any of the students questions and queries . It's also an opportunity for the teachers to communicate with all the learners about work deadlines and also some of the latest developments regarding our situation </a:t>
            </a:r>
          </a:p>
        </p:txBody>
      </p:sp>
      <p:sp>
        <p:nvSpPr>
          <p:cNvPr id="4" name="Slide Number Placeholder 3"/>
          <p:cNvSpPr>
            <a:spLocks noGrp="1"/>
          </p:cNvSpPr>
          <p:nvPr>
            <p:ph type="sldNum" sz="quarter" idx="5"/>
          </p:nvPr>
        </p:nvSpPr>
        <p:spPr/>
        <p:txBody>
          <a:bodyPr/>
          <a:lstStyle/>
          <a:p>
            <a:fld id="{AF3769DC-68BB-4C76-B049-06F4492FC038}" type="slidenum">
              <a:rPr lang="en-GB" smtClean="0"/>
              <a:t>19</a:t>
            </a:fld>
            <a:endParaRPr lang="en-GB"/>
          </a:p>
        </p:txBody>
      </p:sp>
    </p:spTree>
    <p:extLst>
      <p:ext uri="{BB962C8B-B14F-4D97-AF65-F5344CB8AC3E}">
        <p14:creationId xmlns:p14="http://schemas.microsoft.com/office/powerpoint/2010/main" val="40786258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Class insights has become an incredibly important tool in remote learning. We are able to identify students that are not participating. We can then follow this up using various interventions, one that we have in the college is highlighting their names at the end of the week for the appropriate people then to follow this up by calling them on the phone .</a:t>
            </a:r>
          </a:p>
        </p:txBody>
      </p:sp>
      <p:sp>
        <p:nvSpPr>
          <p:cNvPr id="4" name="Slide Number Placeholder 3"/>
          <p:cNvSpPr>
            <a:spLocks noGrp="1"/>
          </p:cNvSpPr>
          <p:nvPr>
            <p:ph type="sldNum" sz="quarter" idx="5"/>
          </p:nvPr>
        </p:nvSpPr>
        <p:spPr/>
        <p:txBody>
          <a:bodyPr/>
          <a:lstStyle/>
          <a:p>
            <a:fld id="{AF3769DC-68BB-4C76-B049-06F4492FC038}" type="slidenum">
              <a:rPr lang="en-GB" smtClean="0"/>
              <a:t>20</a:t>
            </a:fld>
            <a:endParaRPr lang="en-GB"/>
          </a:p>
        </p:txBody>
      </p:sp>
    </p:spTree>
    <p:extLst>
      <p:ext uri="{BB962C8B-B14F-4D97-AF65-F5344CB8AC3E}">
        <p14:creationId xmlns:p14="http://schemas.microsoft.com/office/powerpoint/2010/main" val="3628746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And finally what I would like to say is that the genie is out the lamp . I don't think we're ever going to go back to the way things were . I think we will come back stronger and better and as I like to keep repeating to everyone that with every crisis lies opportunity </a:t>
            </a:r>
          </a:p>
          <a:p>
            <a:pPr rtl="0"/>
            <a:endParaRPr lang="en-GB" sz="1200" b="0" i="0" u="none" strike="noStrike" kern="1200" baseline="0">
              <a:solidFill>
                <a:schemeClr val="tx1"/>
              </a:solidFill>
              <a:latin typeface="+mn-lt"/>
              <a:ea typeface="+mn-ea"/>
              <a:cs typeface="+mn-cs"/>
            </a:endParaRPr>
          </a:p>
          <a:p>
            <a:pPr rtl="0"/>
            <a:r>
              <a:rPr lang="en-GB" sz="1200" b="0" i="0" u="none" strike="noStrike" kern="1200" baseline="0">
                <a:solidFill>
                  <a:schemeClr val="tx1"/>
                </a:solidFill>
                <a:latin typeface="+mn-lt"/>
                <a:ea typeface="+mn-ea"/>
                <a:cs typeface="+mn-cs"/>
              </a:rPr>
              <a:t>The future Online learning and blended learning and what you it  look and feel like  really depends on who is rubbing the lamp is it </a:t>
            </a:r>
            <a:r>
              <a:rPr lang="en-GB" sz="1200" b="0" i="0" u="none" strike="noStrike" kern="1200" baseline="0" err="1">
                <a:solidFill>
                  <a:schemeClr val="tx1"/>
                </a:solidFill>
                <a:latin typeface="+mn-lt"/>
                <a:ea typeface="+mn-ea"/>
                <a:cs typeface="+mn-cs"/>
              </a:rPr>
              <a:t>jabarr</a:t>
            </a:r>
            <a:r>
              <a:rPr lang="en-GB" sz="1200" b="0" i="0" u="none" strike="noStrike" kern="1200" baseline="0">
                <a:solidFill>
                  <a:schemeClr val="tx1"/>
                </a:solidFill>
                <a:latin typeface="+mn-lt"/>
                <a:ea typeface="+mn-ea"/>
                <a:cs typeface="+mn-cs"/>
              </a:rPr>
              <a:t> or Aladdin .</a:t>
            </a:r>
          </a:p>
          <a:p>
            <a:pPr rtl="0"/>
            <a:endParaRPr lang="en-GB" sz="1200" b="0" i="0" u="none" strike="noStrike" kern="1200" baseline="0">
              <a:solidFill>
                <a:schemeClr val="tx1"/>
              </a:solidFill>
              <a:latin typeface="+mn-lt"/>
              <a:ea typeface="+mn-ea"/>
              <a:cs typeface="+mn-cs"/>
            </a:endParaRPr>
          </a:p>
          <a:p>
            <a:pPr rtl="0"/>
            <a:endParaRPr lang="en-GB" sz="1200" b="0" i="0" u="none" strike="noStrike" kern="1200" baseline="0">
              <a:solidFill>
                <a:schemeClr val="tx1"/>
              </a:solidFill>
              <a:latin typeface="+mn-lt"/>
              <a:ea typeface="+mn-ea"/>
              <a:cs typeface="+mn-cs"/>
            </a:endParaRPr>
          </a:p>
          <a:p>
            <a:pPr rtl="0"/>
            <a:endParaRPr lang="en-GB" sz="1200" b="0" i="0" u="none" strike="noStrike" kern="1200" baseline="0">
              <a:solidFill>
                <a:schemeClr val="tx1"/>
              </a:solidFill>
              <a:latin typeface="+mn-lt"/>
              <a:ea typeface="+mn-ea"/>
              <a:cs typeface="+mn-cs"/>
            </a:endParaRPr>
          </a:p>
          <a:p>
            <a:pPr rtl="0"/>
            <a:endParaRPr lang="en-GB" sz="1200" b="0" i="0" u="none" strike="noStrike" kern="1200" baseline="0">
              <a:solidFill>
                <a:schemeClr val="tx1"/>
              </a:solidFill>
              <a:latin typeface="+mn-lt"/>
              <a:ea typeface="+mn-ea"/>
              <a:cs typeface="+mn-cs"/>
            </a:endParaRPr>
          </a:p>
          <a:p>
            <a:pPr rtl="0"/>
            <a:endParaRPr lang="en-GB" sz="1200" b="0" i="0" u="none" strike="noStrike" kern="1200" baseline="0">
              <a:solidFill>
                <a:schemeClr val="tx1"/>
              </a:solidFill>
              <a:latin typeface="+mn-lt"/>
              <a:ea typeface="+mn-ea"/>
              <a:cs typeface="+mn-cs"/>
            </a:endParaRPr>
          </a:p>
          <a:p>
            <a:pPr rtl="0"/>
            <a:endParaRPr lang="en-GB" sz="1200" b="0" i="0" u="none" strike="noStrike" kern="1200" baseline="0">
              <a:solidFill>
                <a:schemeClr val="tx1"/>
              </a:solidFill>
              <a:latin typeface="+mn-lt"/>
              <a:ea typeface="+mn-ea"/>
              <a:cs typeface="+mn-cs"/>
            </a:endParaRP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05A984-1285-4DE2-B2F5-CC7AE045F74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80971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D4EE094-4B68-4A32-9E57-68B5DDA8F538}" type="slidenum">
              <a:rPr lang="en-GB" smtClean="0"/>
              <a:t>8</a:t>
            </a:fld>
            <a:endParaRPr lang="en-GB"/>
          </a:p>
        </p:txBody>
      </p:sp>
    </p:spTree>
    <p:extLst>
      <p:ext uri="{BB962C8B-B14F-4D97-AF65-F5344CB8AC3E}">
        <p14:creationId xmlns:p14="http://schemas.microsoft.com/office/powerpoint/2010/main" val="19485373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D4EE094-4B68-4A32-9E57-68B5DDA8F538}" type="slidenum">
              <a:rPr lang="en-GB" smtClean="0"/>
              <a:t>9</a:t>
            </a:fld>
            <a:endParaRPr lang="en-GB"/>
          </a:p>
        </p:txBody>
      </p:sp>
    </p:spTree>
    <p:extLst>
      <p:ext uri="{BB962C8B-B14F-4D97-AF65-F5344CB8AC3E}">
        <p14:creationId xmlns:p14="http://schemas.microsoft.com/office/powerpoint/2010/main" val="31146929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a:solidFill>
                  <a:schemeClr val="tx1"/>
                </a:solidFill>
                <a:effectLst/>
                <a:latin typeface="+mn-lt"/>
                <a:ea typeface="+mn-ea"/>
                <a:cs typeface="+mn-cs"/>
              </a:rPr>
              <a:t>What a potent analogy </a:t>
            </a:r>
          </a:p>
          <a:p>
            <a:r>
              <a:rPr lang="en-GB" sz="1200" b="0" i="0" kern="1200">
                <a:solidFill>
                  <a:schemeClr val="tx1"/>
                </a:solidFill>
                <a:effectLst/>
                <a:latin typeface="+mn-lt"/>
                <a:ea typeface="+mn-ea"/>
                <a:cs typeface="+mn-cs"/>
              </a:rPr>
              <a:t>Distance Teaching vs Emergency Remote Teaching. Distance teaching is where everything is planned and designed, the pedagogy is well thought out. Emergency teaching is like being in a war zone. Not to save lives but save learning. </a:t>
            </a:r>
            <a:endParaRPr lang="en-GB"/>
          </a:p>
        </p:txBody>
      </p:sp>
      <p:sp>
        <p:nvSpPr>
          <p:cNvPr id="4" name="Slide Number Placeholder 3"/>
          <p:cNvSpPr>
            <a:spLocks noGrp="1"/>
          </p:cNvSpPr>
          <p:nvPr>
            <p:ph type="sldNum" sz="quarter" idx="5"/>
          </p:nvPr>
        </p:nvSpPr>
        <p:spPr/>
        <p:txBody>
          <a:bodyPr/>
          <a:lstStyle/>
          <a:p>
            <a:fld id="{5952F16D-5FD6-421C-A6F6-5A705A07F172}" type="slidenum">
              <a:rPr lang="en-GB" smtClean="0"/>
              <a:t>10</a:t>
            </a:fld>
            <a:endParaRPr lang="en-GB"/>
          </a:p>
        </p:txBody>
      </p:sp>
    </p:spTree>
    <p:extLst>
      <p:ext uri="{BB962C8B-B14F-4D97-AF65-F5344CB8AC3E}">
        <p14:creationId xmlns:p14="http://schemas.microsoft.com/office/powerpoint/2010/main" val="3754991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F3769DC-68BB-4C76-B049-06F4492FC038}" type="slidenum">
              <a:rPr lang="en-GB" smtClean="0"/>
              <a:t>11</a:t>
            </a:fld>
            <a:endParaRPr lang="en-GB"/>
          </a:p>
        </p:txBody>
      </p:sp>
    </p:spTree>
    <p:extLst>
      <p:ext uri="{BB962C8B-B14F-4D97-AF65-F5344CB8AC3E}">
        <p14:creationId xmlns:p14="http://schemas.microsoft.com/office/powerpoint/2010/main" val="19419689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One thing that I'm very proud of at City of Westminster college is that we created a learning from home readiness Microsoft forms to identify any learners that do not have an Internet connexion or a device . We followed this up by sending dongles and devices to their home addresses to the best of our capability </a:t>
            </a:r>
          </a:p>
        </p:txBody>
      </p:sp>
      <p:sp>
        <p:nvSpPr>
          <p:cNvPr id="4" name="Slide Number Placeholder 3"/>
          <p:cNvSpPr>
            <a:spLocks noGrp="1"/>
          </p:cNvSpPr>
          <p:nvPr>
            <p:ph type="sldNum" sz="quarter" idx="5"/>
          </p:nvPr>
        </p:nvSpPr>
        <p:spPr/>
        <p:txBody>
          <a:bodyPr/>
          <a:lstStyle/>
          <a:p>
            <a:fld id="{AF3769DC-68BB-4C76-B049-06F4492FC038}" type="slidenum">
              <a:rPr lang="en-GB" smtClean="0"/>
              <a:t>12</a:t>
            </a:fld>
            <a:endParaRPr lang="en-GB"/>
          </a:p>
        </p:txBody>
      </p:sp>
    </p:spTree>
    <p:extLst>
      <p:ext uri="{BB962C8B-B14F-4D97-AF65-F5344CB8AC3E}">
        <p14:creationId xmlns:p14="http://schemas.microsoft.com/office/powerpoint/2010/main" val="20217653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It was important to create an additional online learner agreement so that students agree and adhere to a set of expected rules and behaviours online. We knew that the more use of teams the potential there was of the misuse of it such as online bullying </a:t>
            </a:r>
          </a:p>
        </p:txBody>
      </p:sp>
      <p:sp>
        <p:nvSpPr>
          <p:cNvPr id="4" name="Slide Number Placeholder 3"/>
          <p:cNvSpPr>
            <a:spLocks noGrp="1"/>
          </p:cNvSpPr>
          <p:nvPr>
            <p:ph type="sldNum" sz="quarter" idx="5"/>
          </p:nvPr>
        </p:nvSpPr>
        <p:spPr/>
        <p:txBody>
          <a:bodyPr/>
          <a:lstStyle/>
          <a:p>
            <a:fld id="{AF3769DC-68BB-4C76-B049-06F4492FC038}" type="slidenum">
              <a:rPr lang="en-GB" smtClean="0"/>
              <a:t>13</a:t>
            </a:fld>
            <a:endParaRPr lang="en-GB"/>
          </a:p>
        </p:txBody>
      </p:sp>
    </p:spTree>
    <p:extLst>
      <p:ext uri="{BB962C8B-B14F-4D97-AF65-F5344CB8AC3E}">
        <p14:creationId xmlns:p14="http://schemas.microsoft.com/office/powerpoint/2010/main" val="34439067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Will we also used Microsoft forms as an assignment within teams to do a daily student cheque in to cheque on students and how they are coping mentally as well as with remote learning </a:t>
            </a:r>
          </a:p>
        </p:txBody>
      </p:sp>
      <p:sp>
        <p:nvSpPr>
          <p:cNvPr id="4" name="Slide Number Placeholder 3"/>
          <p:cNvSpPr>
            <a:spLocks noGrp="1"/>
          </p:cNvSpPr>
          <p:nvPr>
            <p:ph type="sldNum" sz="quarter" idx="5"/>
          </p:nvPr>
        </p:nvSpPr>
        <p:spPr/>
        <p:txBody>
          <a:bodyPr/>
          <a:lstStyle/>
          <a:p>
            <a:fld id="{AF3769DC-68BB-4C76-B049-06F4492FC038}" type="slidenum">
              <a:rPr lang="en-GB" smtClean="0"/>
              <a:t>14</a:t>
            </a:fld>
            <a:endParaRPr lang="en-GB"/>
          </a:p>
        </p:txBody>
      </p:sp>
    </p:spTree>
    <p:extLst>
      <p:ext uri="{BB962C8B-B14F-4D97-AF65-F5344CB8AC3E}">
        <p14:creationId xmlns:p14="http://schemas.microsoft.com/office/powerpoint/2010/main" val="20725747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 my opinion one of the best ways to reduce teacher workload and also put the emphasis on student independence was to create self assessment forms where students can assess their own progress and identify any missing work.  This puts the onus and responsibility on students  To track their own progress.  The form uses branching so when a student identifies something as incomplete a calendar date will appear so then the student Will create their own deadline.   </a:t>
            </a:r>
          </a:p>
        </p:txBody>
      </p:sp>
      <p:sp>
        <p:nvSpPr>
          <p:cNvPr id="4" name="Slide Number Placeholder 3"/>
          <p:cNvSpPr>
            <a:spLocks noGrp="1"/>
          </p:cNvSpPr>
          <p:nvPr>
            <p:ph type="sldNum" sz="quarter" idx="5"/>
          </p:nvPr>
        </p:nvSpPr>
        <p:spPr/>
        <p:txBody>
          <a:bodyPr/>
          <a:lstStyle/>
          <a:p>
            <a:fld id="{AF3769DC-68BB-4C76-B049-06F4492FC038}" type="slidenum">
              <a:rPr lang="en-GB" smtClean="0"/>
              <a:t>15</a:t>
            </a:fld>
            <a:endParaRPr lang="en-GB"/>
          </a:p>
        </p:txBody>
      </p:sp>
    </p:spTree>
    <p:extLst>
      <p:ext uri="{BB962C8B-B14F-4D97-AF65-F5344CB8AC3E}">
        <p14:creationId xmlns:p14="http://schemas.microsoft.com/office/powerpoint/2010/main" val="25136095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0A4DC-98BE-466E-B7CB-8C70D4865D2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0F37740-9C20-4542-BA7F-E39D6E5F215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8CF3F9D-6E61-4F0C-981D-A5400B4D9743}"/>
              </a:ext>
            </a:extLst>
          </p:cNvPr>
          <p:cNvSpPr>
            <a:spLocks noGrp="1"/>
          </p:cNvSpPr>
          <p:nvPr>
            <p:ph type="dt" sz="half" idx="10"/>
          </p:nvPr>
        </p:nvSpPr>
        <p:spPr/>
        <p:txBody>
          <a:bodyPr/>
          <a:lstStyle/>
          <a:p>
            <a:fld id="{C986B84A-CE6C-4A12-A967-ACB48D09CF84}" type="datetimeFigureOut">
              <a:rPr lang="en-GB" smtClean="0"/>
              <a:t>17/06/2020</a:t>
            </a:fld>
            <a:endParaRPr lang="en-GB"/>
          </a:p>
        </p:txBody>
      </p:sp>
      <p:sp>
        <p:nvSpPr>
          <p:cNvPr id="5" name="Footer Placeholder 4">
            <a:extLst>
              <a:ext uri="{FF2B5EF4-FFF2-40B4-BE49-F238E27FC236}">
                <a16:creationId xmlns:a16="http://schemas.microsoft.com/office/drawing/2014/main" id="{87B20CE4-ABE6-4BF5-8D30-722C6BD9B3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CC4C833-2849-47C8-A1B9-9CDC704EAA61}"/>
              </a:ext>
            </a:extLst>
          </p:cNvPr>
          <p:cNvSpPr>
            <a:spLocks noGrp="1"/>
          </p:cNvSpPr>
          <p:nvPr>
            <p:ph type="sldNum" sz="quarter" idx="12"/>
          </p:nvPr>
        </p:nvSpPr>
        <p:spPr/>
        <p:txBody>
          <a:bodyPr/>
          <a:lstStyle/>
          <a:p>
            <a:fld id="{E8D95241-EB95-4C95-93E6-DA2180A387BB}" type="slidenum">
              <a:rPr lang="en-GB" smtClean="0"/>
              <a:t>‹#›</a:t>
            </a:fld>
            <a:endParaRPr lang="en-GB"/>
          </a:p>
        </p:txBody>
      </p:sp>
    </p:spTree>
    <p:extLst>
      <p:ext uri="{BB962C8B-B14F-4D97-AF65-F5344CB8AC3E}">
        <p14:creationId xmlns:p14="http://schemas.microsoft.com/office/powerpoint/2010/main" val="19454688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49813-E125-4DB8-9316-79B957AA77F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368AD8A-D057-47F2-96EF-8777E8E3842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610C081-99C0-436C-82B0-524401D1B809}"/>
              </a:ext>
            </a:extLst>
          </p:cNvPr>
          <p:cNvSpPr>
            <a:spLocks noGrp="1"/>
          </p:cNvSpPr>
          <p:nvPr>
            <p:ph type="dt" sz="half" idx="10"/>
          </p:nvPr>
        </p:nvSpPr>
        <p:spPr/>
        <p:txBody>
          <a:bodyPr/>
          <a:lstStyle/>
          <a:p>
            <a:fld id="{C986B84A-CE6C-4A12-A967-ACB48D09CF84}" type="datetimeFigureOut">
              <a:rPr lang="en-GB" smtClean="0"/>
              <a:t>17/06/2020</a:t>
            </a:fld>
            <a:endParaRPr lang="en-GB"/>
          </a:p>
        </p:txBody>
      </p:sp>
      <p:sp>
        <p:nvSpPr>
          <p:cNvPr id="5" name="Footer Placeholder 4">
            <a:extLst>
              <a:ext uri="{FF2B5EF4-FFF2-40B4-BE49-F238E27FC236}">
                <a16:creationId xmlns:a16="http://schemas.microsoft.com/office/drawing/2014/main" id="{790DD257-FE5A-42AF-807D-63E796BEBCF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5CBBDE6-9ADB-4E77-8B02-496ACDF26BE0}"/>
              </a:ext>
            </a:extLst>
          </p:cNvPr>
          <p:cNvSpPr>
            <a:spLocks noGrp="1"/>
          </p:cNvSpPr>
          <p:nvPr>
            <p:ph type="sldNum" sz="quarter" idx="12"/>
          </p:nvPr>
        </p:nvSpPr>
        <p:spPr/>
        <p:txBody>
          <a:bodyPr/>
          <a:lstStyle/>
          <a:p>
            <a:fld id="{E8D95241-EB95-4C95-93E6-DA2180A387BB}" type="slidenum">
              <a:rPr lang="en-GB" smtClean="0"/>
              <a:t>‹#›</a:t>
            </a:fld>
            <a:endParaRPr lang="en-GB"/>
          </a:p>
        </p:txBody>
      </p:sp>
    </p:spTree>
    <p:extLst>
      <p:ext uri="{BB962C8B-B14F-4D97-AF65-F5344CB8AC3E}">
        <p14:creationId xmlns:p14="http://schemas.microsoft.com/office/powerpoint/2010/main" val="6875271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BFAB54-A3DB-4235-B86A-FCFA87845EC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F9C51E7-7136-4177-9560-0FF60CFC5E9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3109879-D482-4803-B4C0-74A0EBE5A46C}"/>
              </a:ext>
            </a:extLst>
          </p:cNvPr>
          <p:cNvSpPr>
            <a:spLocks noGrp="1"/>
          </p:cNvSpPr>
          <p:nvPr>
            <p:ph type="dt" sz="half" idx="10"/>
          </p:nvPr>
        </p:nvSpPr>
        <p:spPr/>
        <p:txBody>
          <a:bodyPr/>
          <a:lstStyle/>
          <a:p>
            <a:fld id="{C986B84A-CE6C-4A12-A967-ACB48D09CF84}" type="datetimeFigureOut">
              <a:rPr lang="en-GB" smtClean="0"/>
              <a:t>17/06/2020</a:t>
            </a:fld>
            <a:endParaRPr lang="en-GB"/>
          </a:p>
        </p:txBody>
      </p:sp>
      <p:sp>
        <p:nvSpPr>
          <p:cNvPr id="5" name="Footer Placeholder 4">
            <a:extLst>
              <a:ext uri="{FF2B5EF4-FFF2-40B4-BE49-F238E27FC236}">
                <a16:creationId xmlns:a16="http://schemas.microsoft.com/office/drawing/2014/main" id="{E54163EC-E88E-432E-A8C5-AF2370E7115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EBD5BC9-0414-4863-BCE9-CAE4E2BECE2C}"/>
              </a:ext>
            </a:extLst>
          </p:cNvPr>
          <p:cNvSpPr>
            <a:spLocks noGrp="1"/>
          </p:cNvSpPr>
          <p:nvPr>
            <p:ph type="sldNum" sz="quarter" idx="12"/>
          </p:nvPr>
        </p:nvSpPr>
        <p:spPr/>
        <p:txBody>
          <a:bodyPr/>
          <a:lstStyle/>
          <a:p>
            <a:fld id="{E8D95241-EB95-4C95-93E6-DA2180A387BB}" type="slidenum">
              <a:rPr lang="en-GB" smtClean="0"/>
              <a:t>‹#›</a:t>
            </a:fld>
            <a:endParaRPr lang="en-GB"/>
          </a:p>
        </p:txBody>
      </p:sp>
    </p:spTree>
    <p:extLst>
      <p:ext uri="{BB962C8B-B14F-4D97-AF65-F5344CB8AC3E}">
        <p14:creationId xmlns:p14="http://schemas.microsoft.com/office/powerpoint/2010/main" val="33555224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Full photo with logo">
    <p:bg>
      <p:bgPr>
        <a:solidFill>
          <a:srgbClr val="3B2E58"/>
        </a:solid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12192000" cy="5714999"/>
          </a:xfrm>
          <a:prstGeom prst="rect">
            <a:avLst/>
          </a:prstGeom>
        </p:spPr>
        <p:txBody>
          <a:bodyPr anchor="ctr"/>
          <a:lstStyle>
            <a:lvl1pPr marL="0" indent="0" algn="ctr">
              <a:buNone/>
              <a:defRPr baseline="0"/>
            </a:lvl1pPr>
          </a:lstStyle>
          <a:p>
            <a:r>
              <a:rPr lang="en-US"/>
              <a:t>Drag your image here </a:t>
            </a:r>
            <a:br>
              <a:rPr lang="en-US"/>
            </a:br>
            <a:r>
              <a:rPr lang="en-US"/>
              <a:t>(full screen size)</a:t>
            </a:r>
          </a:p>
        </p:txBody>
      </p:sp>
      <p:sp>
        <p:nvSpPr>
          <p:cNvPr id="3" name="Rectangle 2">
            <a:extLst>
              <a:ext uri="{FF2B5EF4-FFF2-40B4-BE49-F238E27FC236}">
                <a16:creationId xmlns:a16="http://schemas.microsoft.com/office/drawing/2014/main" id="{C487B7B2-8086-C04D-80DE-992DA10BE41E}"/>
              </a:ext>
            </a:extLst>
          </p:cNvPr>
          <p:cNvSpPr/>
          <p:nvPr userDrawn="1"/>
        </p:nvSpPr>
        <p:spPr>
          <a:xfrm>
            <a:off x="0" y="5715000"/>
            <a:ext cx="12192000" cy="11430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p>
        </p:txBody>
      </p:sp>
    </p:spTree>
    <p:extLst>
      <p:ext uri="{BB962C8B-B14F-4D97-AF65-F5344CB8AC3E}">
        <p14:creationId xmlns:p14="http://schemas.microsoft.com/office/powerpoint/2010/main" val="3071626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24058-631C-4270-8F4F-77D66424B1E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57022A3-847F-454C-A95C-4C36F05730F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9A47AA5-9259-48D1-B78A-931609E57040}"/>
              </a:ext>
            </a:extLst>
          </p:cNvPr>
          <p:cNvSpPr>
            <a:spLocks noGrp="1"/>
          </p:cNvSpPr>
          <p:nvPr>
            <p:ph type="dt" sz="half" idx="10"/>
          </p:nvPr>
        </p:nvSpPr>
        <p:spPr/>
        <p:txBody>
          <a:bodyPr/>
          <a:lstStyle/>
          <a:p>
            <a:fld id="{C986B84A-CE6C-4A12-A967-ACB48D09CF84}" type="datetimeFigureOut">
              <a:rPr lang="en-GB" smtClean="0"/>
              <a:t>17/06/2020</a:t>
            </a:fld>
            <a:endParaRPr lang="en-GB"/>
          </a:p>
        </p:txBody>
      </p:sp>
      <p:sp>
        <p:nvSpPr>
          <p:cNvPr id="5" name="Footer Placeholder 4">
            <a:extLst>
              <a:ext uri="{FF2B5EF4-FFF2-40B4-BE49-F238E27FC236}">
                <a16:creationId xmlns:a16="http://schemas.microsoft.com/office/drawing/2014/main" id="{504E9CBD-8475-4E19-97BF-7177CABDC02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56A66DA-2F10-4FC1-BDA6-1AC4FB6DF2F0}"/>
              </a:ext>
            </a:extLst>
          </p:cNvPr>
          <p:cNvSpPr>
            <a:spLocks noGrp="1"/>
          </p:cNvSpPr>
          <p:nvPr>
            <p:ph type="sldNum" sz="quarter" idx="12"/>
          </p:nvPr>
        </p:nvSpPr>
        <p:spPr/>
        <p:txBody>
          <a:bodyPr/>
          <a:lstStyle/>
          <a:p>
            <a:fld id="{E8D95241-EB95-4C95-93E6-DA2180A387BB}" type="slidenum">
              <a:rPr lang="en-GB" smtClean="0"/>
              <a:t>‹#›</a:t>
            </a:fld>
            <a:endParaRPr lang="en-GB"/>
          </a:p>
        </p:txBody>
      </p:sp>
    </p:spTree>
    <p:extLst>
      <p:ext uri="{BB962C8B-B14F-4D97-AF65-F5344CB8AC3E}">
        <p14:creationId xmlns:p14="http://schemas.microsoft.com/office/powerpoint/2010/main" val="17073387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6F96F-3AC0-4288-A95B-35ED8DC5DD7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A7690BA-3213-4B0F-B46D-3106D5ECE67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63B8B7-4402-4317-BB77-028054DF9CAF}"/>
              </a:ext>
            </a:extLst>
          </p:cNvPr>
          <p:cNvSpPr>
            <a:spLocks noGrp="1"/>
          </p:cNvSpPr>
          <p:nvPr>
            <p:ph type="dt" sz="half" idx="10"/>
          </p:nvPr>
        </p:nvSpPr>
        <p:spPr/>
        <p:txBody>
          <a:bodyPr/>
          <a:lstStyle/>
          <a:p>
            <a:fld id="{C986B84A-CE6C-4A12-A967-ACB48D09CF84}" type="datetimeFigureOut">
              <a:rPr lang="en-GB" smtClean="0"/>
              <a:t>17/06/2020</a:t>
            </a:fld>
            <a:endParaRPr lang="en-GB"/>
          </a:p>
        </p:txBody>
      </p:sp>
      <p:sp>
        <p:nvSpPr>
          <p:cNvPr id="5" name="Footer Placeholder 4">
            <a:extLst>
              <a:ext uri="{FF2B5EF4-FFF2-40B4-BE49-F238E27FC236}">
                <a16:creationId xmlns:a16="http://schemas.microsoft.com/office/drawing/2014/main" id="{B1CFB87C-3245-431E-A23B-E750153B510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88F6E46-2DC9-4FA3-BE44-6BF03BB334B6}"/>
              </a:ext>
            </a:extLst>
          </p:cNvPr>
          <p:cNvSpPr>
            <a:spLocks noGrp="1"/>
          </p:cNvSpPr>
          <p:nvPr>
            <p:ph type="sldNum" sz="quarter" idx="12"/>
          </p:nvPr>
        </p:nvSpPr>
        <p:spPr/>
        <p:txBody>
          <a:bodyPr/>
          <a:lstStyle/>
          <a:p>
            <a:fld id="{E8D95241-EB95-4C95-93E6-DA2180A387BB}" type="slidenum">
              <a:rPr lang="en-GB" smtClean="0"/>
              <a:t>‹#›</a:t>
            </a:fld>
            <a:endParaRPr lang="en-GB"/>
          </a:p>
        </p:txBody>
      </p:sp>
    </p:spTree>
    <p:extLst>
      <p:ext uri="{BB962C8B-B14F-4D97-AF65-F5344CB8AC3E}">
        <p14:creationId xmlns:p14="http://schemas.microsoft.com/office/powerpoint/2010/main" val="39731422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FA3A7-436D-4B4A-B403-9CFEA627B17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DF6E8A4-B339-46CA-8C8E-1BBD5D7F3EB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99E9379-F016-4361-9332-1348055B092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D77BFFC-D30B-404E-884A-39803794B585}"/>
              </a:ext>
            </a:extLst>
          </p:cNvPr>
          <p:cNvSpPr>
            <a:spLocks noGrp="1"/>
          </p:cNvSpPr>
          <p:nvPr>
            <p:ph type="dt" sz="half" idx="10"/>
          </p:nvPr>
        </p:nvSpPr>
        <p:spPr/>
        <p:txBody>
          <a:bodyPr/>
          <a:lstStyle/>
          <a:p>
            <a:fld id="{C986B84A-CE6C-4A12-A967-ACB48D09CF84}" type="datetimeFigureOut">
              <a:rPr lang="en-GB" smtClean="0"/>
              <a:t>17/06/2020</a:t>
            </a:fld>
            <a:endParaRPr lang="en-GB"/>
          </a:p>
        </p:txBody>
      </p:sp>
      <p:sp>
        <p:nvSpPr>
          <p:cNvPr id="6" name="Footer Placeholder 5">
            <a:extLst>
              <a:ext uri="{FF2B5EF4-FFF2-40B4-BE49-F238E27FC236}">
                <a16:creationId xmlns:a16="http://schemas.microsoft.com/office/drawing/2014/main" id="{CA62B7FC-E847-4594-AB97-3180DD99762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5EC58AF-ACF8-464D-BCAE-E30570584087}"/>
              </a:ext>
            </a:extLst>
          </p:cNvPr>
          <p:cNvSpPr>
            <a:spLocks noGrp="1"/>
          </p:cNvSpPr>
          <p:nvPr>
            <p:ph type="sldNum" sz="quarter" idx="12"/>
          </p:nvPr>
        </p:nvSpPr>
        <p:spPr/>
        <p:txBody>
          <a:bodyPr/>
          <a:lstStyle/>
          <a:p>
            <a:fld id="{E8D95241-EB95-4C95-93E6-DA2180A387BB}" type="slidenum">
              <a:rPr lang="en-GB" smtClean="0"/>
              <a:t>‹#›</a:t>
            </a:fld>
            <a:endParaRPr lang="en-GB"/>
          </a:p>
        </p:txBody>
      </p:sp>
    </p:spTree>
    <p:extLst>
      <p:ext uri="{BB962C8B-B14F-4D97-AF65-F5344CB8AC3E}">
        <p14:creationId xmlns:p14="http://schemas.microsoft.com/office/powerpoint/2010/main" val="14285701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662D0-7FBD-45ED-8DBD-F0C509B61D6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5C1C377-ACFF-4067-B129-84AF966C27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662049-B16E-49D0-9AF9-F796ED4FD0B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FD21A3A-85E7-4CE8-95DE-492DB6802B3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B7D81C0-A565-4D66-A377-0BF1D36BAF0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B5E52BC-C395-4997-B21F-B133C962C757}"/>
              </a:ext>
            </a:extLst>
          </p:cNvPr>
          <p:cNvSpPr>
            <a:spLocks noGrp="1"/>
          </p:cNvSpPr>
          <p:nvPr>
            <p:ph type="dt" sz="half" idx="10"/>
          </p:nvPr>
        </p:nvSpPr>
        <p:spPr/>
        <p:txBody>
          <a:bodyPr/>
          <a:lstStyle/>
          <a:p>
            <a:fld id="{C986B84A-CE6C-4A12-A967-ACB48D09CF84}" type="datetimeFigureOut">
              <a:rPr lang="en-GB" smtClean="0"/>
              <a:t>17/06/2020</a:t>
            </a:fld>
            <a:endParaRPr lang="en-GB"/>
          </a:p>
        </p:txBody>
      </p:sp>
      <p:sp>
        <p:nvSpPr>
          <p:cNvPr id="8" name="Footer Placeholder 7">
            <a:extLst>
              <a:ext uri="{FF2B5EF4-FFF2-40B4-BE49-F238E27FC236}">
                <a16:creationId xmlns:a16="http://schemas.microsoft.com/office/drawing/2014/main" id="{30FC97C3-3508-4734-9756-5375461CDB6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6385CE8-4B66-4EDD-9B16-5F08710DD82E}"/>
              </a:ext>
            </a:extLst>
          </p:cNvPr>
          <p:cNvSpPr>
            <a:spLocks noGrp="1"/>
          </p:cNvSpPr>
          <p:nvPr>
            <p:ph type="sldNum" sz="quarter" idx="12"/>
          </p:nvPr>
        </p:nvSpPr>
        <p:spPr/>
        <p:txBody>
          <a:bodyPr/>
          <a:lstStyle/>
          <a:p>
            <a:fld id="{E8D95241-EB95-4C95-93E6-DA2180A387BB}" type="slidenum">
              <a:rPr lang="en-GB" smtClean="0"/>
              <a:t>‹#›</a:t>
            </a:fld>
            <a:endParaRPr lang="en-GB"/>
          </a:p>
        </p:txBody>
      </p:sp>
    </p:spTree>
    <p:extLst>
      <p:ext uri="{BB962C8B-B14F-4D97-AF65-F5344CB8AC3E}">
        <p14:creationId xmlns:p14="http://schemas.microsoft.com/office/powerpoint/2010/main" val="30597888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D9787-9F6C-4B4E-8824-B84FD398338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ADEEE96-52FF-428E-9B5B-A0E2F2344361}"/>
              </a:ext>
            </a:extLst>
          </p:cNvPr>
          <p:cNvSpPr>
            <a:spLocks noGrp="1"/>
          </p:cNvSpPr>
          <p:nvPr>
            <p:ph type="dt" sz="half" idx="10"/>
          </p:nvPr>
        </p:nvSpPr>
        <p:spPr/>
        <p:txBody>
          <a:bodyPr/>
          <a:lstStyle/>
          <a:p>
            <a:fld id="{C986B84A-CE6C-4A12-A967-ACB48D09CF84}" type="datetimeFigureOut">
              <a:rPr lang="en-GB" smtClean="0"/>
              <a:t>17/06/2020</a:t>
            </a:fld>
            <a:endParaRPr lang="en-GB"/>
          </a:p>
        </p:txBody>
      </p:sp>
      <p:sp>
        <p:nvSpPr>
          <p:cNvPr id="4" name="Footer Placeholder 3">
            <a:extLst>
              <a:ext uri="{FF2B5EF4-FFF2-40B4-BE49-F238E27FC236}">
                <a16:creationId xmlns:a16="http://schemas.microsoft.com/office/drawing/2014/main" id="{4B06FB13-CE15-40CF-B139-EE6040598B0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DACA6ED-D5D5-4561-BDC4-A07566F1BE5C}"/>
              </a:ext>
            </a:extLst>
          </p:cNvPr>
          <p:cNvSpPr>
            <a:spLocks noGrp="1"/>
          </p:cNvSpPr>
          <p:nvPr>
            <p:ph type="sldNum" sz="quarter" idx="12"/>
          </p:nvPr>
        </p:nvSpPr>
        <p:spPr/>
        <p:txBody>
          <a:bodyPr/>
          <a:lstStyle/>
          <a:p>
            <a:fld id="{E8D95241-EB95-4C95-93E6-DA2180A387BB}" type="slidenum">
              <a:rPr lang="en-GB" smtClean="0"/>
              <a:t>‹#›</a:t>
            </a:fld>
            <a:endParaRPr lang="en-GB"/>
          </a:p>
        </p:txBody>
      </p:sp>
    </p:spTree>
    <p:extLst>
      <p:ext uri="{BB962C8B-B14F-4D97-AF65-F5344CB8AC3E}">
        <p14:creationId xmlns:p14="http://schemas.microsoft.com/office/powerpoint/2010/main" val="33483543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987504-ACE6-4491-964C-66E3236314D5}"/>
              </a:ext>
            </a:extLst>
          </p:cNvPr>
          <p:cNvSpPr>
            <a:spLocks noGrp="1"/>
          </p:cNvSpPr>
          <p:nvPr>
            <p:ph type="dt" sz="half" idx="10"/>
          </p:nvPr>
        </p:nvSpPr>
        <p:spPr/>
        <p:txBody>
          <a:bodyPr/>
          <a:lstStyle/>
          <a:p>
            <a:fld id="{C986B84A-CE6C-4A12-A967-ACB48D09CF84}" type="datetimeFigureOut">
              <a:rPr lang="en-GB" smtClean="0"/>
              <a:t>17/06/2020</a:t>
            </a:fld>
            <a:endParaRPr lang="en-GB"/>
          </a:p>
        </p:txBody>
      </p:sp>
      <p:sp>
        <p:nvSpPr>
          <p:cNvPr id="3" name="Footer Placeholder 2">
            <a:extLst>
              <a:ext uri="{FF2B5EF4-FFF2-40B4-BE49-F238E27FC236}">
                <a16:creationId xmlns:a16="http://schemas.microsoft.com/office/drawing/2014/main" id="{BA4A2BCB-AB30-4947-9511-31C366BF1B8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7F3C834-1AA1-4D5D-B992-3A391DAB12DE}"/>
              </a:ext>
            </a:extLst>
          </p:cNvPr>
          <p:cNvSpPr>
            <a:spLocks noGrp="1"/>
          </p:cNvSpPr>
          <p:nvPr>
            <p:ph type="sldNum" sz="quarter" idx="12"/>
          </p:nvPr>
        </p:nvSpPr>
        <p:spPr/>
        <p:txBody>
          <a:bodyPr/>
          <a:lstStyle/>
          <a:p>
            <a:fld id="{E8D95241-EB95-4C95-93E6-DA2180A387BB}" type="slidenum">
              <a:rPr lang="en-GB" smtClean="0"/>
              <a:t>‹#›</a:t>
            </a:fld>
            <a:endParaRPr lang="en-GB"/>
          </a:p>
        </p:txBody>
      </p:sp>
    </p:spTree>
    <p:extLst>
      <p:ext uri="{BB962C8B-B14F-4D97-AF65-F5344CB8AC3E}">
        <p14:creationId xmlns:p14="http://schemas.microsoft.com/office/powerpoint/2010/main" val="2009285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C9AF9-C55A-49CD-8B0E-BAA3B17915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E94BE7A-0421-4CC7-B88E-918D7B061E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8D0A11F-2C29-4754-89DC-06E826C42F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007FD6-5FA2-4317-AD1E-16160C459073}"/>
              </a:ext>
            </a:extLst>
          </p:cNvPr>
          <p:cNvSpPr>
            <a:spLocks noGrp="1"/>
          </p:cNvSpPr>
          <p:nvPr>
            <p:ph type="dt" sz="half" idx="10"/>
          </p:nvPr>
        </p:nvSpPr>
        <p:spPr/>
        <p:txBody>
          <a:bodyPr/>
          <a:lstStyle/>
          <a:p>
            <a:fld id="{C986B84A-CE6C-4A12-A967-ACB48D09CF84}" type="datetimeFigureOut">
              <a:rPr lang="en-GB" smtClean="0"/>
              <a:t>17/06/2020</a:t>
            </a:fld>
            <a:endParaRPr lang="en-GB"/>
          </a:p>
        </p:txBody>
      </p:sp>
      <p:sp>
        <p:nvSpPr>
          <p:cNvPr id="6" name="Footer Placeholder 5">
            <a:extLst>
              <a:ext uri="{FF2B5EF4-FFF2-40B4-BE49-F238E27FC236}">
                <a16:creationId xmlns:a16="http://schemas.microsoft.com/office/drawing/2014/main" id="{BB75B6F0-E155-4E19-8018-3CDF579C39D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51DDC06-F0BA-49E5-A120-EBEEC018849A}"/>
              </a:ext>
            </a:extLst>
          </p:cNvPr>
          <p:cNvSpPr>
            <a:spLocks noGrp="1"/>
          </p:cNvSpPr>
          <p:nvPr>
            <p:ph type="sldNum" sz="quarter" idx="12"/>
          </p:nvPr>
        </p:nvSpPr>
        <p:spPr/>
        <p:txBody>
          <a:bodyPr/>
          <a:lstStyle/>
          <a:p>
            <a:fld id="{E8D95241-EB95-4C95-93E6-DA2180A387BB}" type="slidenum">
              <a:rPr lang="en-GB" smtClean="0"/>
              <a:t>‹#›</a:t>
            </a:fld>
            <a:endParaRPr lang="en-GB"/>
          </a:p>
        </p:txBody>
      </p:sp>
    </p:spTree>
    <p:extLst>
      <p:ext uri="{BB962C8B-B14F-4D97-AF65-F5344CB8AC3E}">
        <p14:creationId xmlns:p14="http://schemas.microsoft.com/office/powerpoint/2010/main" val="5394884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9277C-8D8C-4074-82E5-E5533F1E18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6257439-3A21-458B-AC6A-91C6570A668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76F075D-C881-4ADC-89AE-B14860E0AE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BC038A-1628-41E5-9D58-0A3DFCAAA4F9}"/>
              </a:ext>
            </a:extLst>
          </p:cNvPr>
          <p:cNvSpPr>
            <a:spLocks noGrp="1"/>
          </p:cNvSpPr>
          <p:nvPr>
            <p:ph type="dt" sz="half" idx="10"/>
          </p:nvPr>
        </p:nvSpPr>
        <p:spPr/>
        <p:txBody>
          <a:bodyPr/>
          <a:lstStyle/>
          <a:p>
            <a:fld id="{C986B84A-CE6C-4A12-A967-ACB48D09CF84}" type="datetimeFigureOut">
              <a:rPr lang="en-GB" smtClean="0"/>
              <a:t>17/06/2020</a:t>
            </a:fld>
            <a:endParaRPr lang="en-GB"/>
          </a:p>
        </p:txBody>
      </p:sp>
      <p:sp>
        <p:nvSpPr>
          <p:cNvPr id="6" name="Footer Placeholder 5">
            <a:extLst>
              <a:ext uri="{FF2B5EF4-FFF2-40B4-BE49-F238E27FC236}">
                <a16:creationId xmlns:a16="http://schemas.microsoft.com/office/drawing/2014/main" id="{09BE9F8B-C1E1-4AEB-A98B-FD0F26A84D6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AF7AD0E-ED10-4AE4-8AA8-D07448958040}"/>
              </a:ext>
            </a:extLst>
          </p:cNvPr>
          <p:cNvSpPr>
            <a:spLocks noGrp="1"/>
          </p:cNvSpPr>
          <p:nvPr>
            <p:ph type="sldNum" sz="quarter" idx="12"/>
          </p:nvPr>
        </p:nvSpPr>
        <p:spPr/>
        <p:txBody>
          <a:bodyPr/>
          <a:lstStyle/>
          <a:p>
            <a:fld id="{E8D95241-EB95-4C95-93E6-DA2180A387BB}" type="slidenum">
              <a:rPr lang="en-GB" smtClean="0"/>
              <a:t>‹#›</a:t>
            </a:fld>
            <a:endParaRPr lang="en-GB"/>
          </a:p>
        </p:txBody>
      </p:sp>
    </p:spTree>
    <p:extLst>
      <p:ext uri="{BB962C8B-B14F-4D97-AF65-F5344CB8AC3E}">
        <p14:creationId xmlns:p14="http://schemas.microsoft.com/office/powerpoint/2010/main" val="21139563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52B1B4-771F-4C44-A437-BA8D41FA55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151D11B-259F-435D-A790-A1195CF7B1E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33F434E-6205-4C8E-80DD-14CCD66CBE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86B84A-CE6C-4A12-A967-ACB48D09CF84}" type="datetimeFigureOut">
              <a:rPr lang="en-GB" smtClean="0"/>
              <a:t>17/06/2020</a:t>
            </a:fld>
            <a:endParaRPr lang="en-GB"/>
          </a:p>
        </p:txBody>
      </p:sp>
      <p:sp>
        <p:nvSpPr>
          <p:cNvPr id="5" name="Footer Placeholder 4">
            <a:extLst>
              <a:ext uri="{FF2B5EF4-FFF2-40B4-BE49-F238E27FC236}">
                <a16:creationId xmlns:a16="http://schemas.microsoft.com/office/drawing/2014/main" id="{7276B4FA-9952-484F-AA85-31E910FC32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1B074C8-6A73-416A-BFDA-E50389A4C4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D95241-EB95-4C95-93E6-DA2180A387BB}" type="slidenum">
              <a:rPr lang="en-GB" smtClean="0"/>
              <a:t>‹#›</a:t>
            </a:fld>
            <a:endParaRPr lang="en-GB"/>
          </a:p>
        </p:txBody>
      </p:sp>
    </p:spTree>
    <p:extLst>
      <p:ext uri="{BB962C8B-B14F-4D97-AF65-F5344CB8AC3E}">
        <p14:creationId xmlns:p14="http://schemas.microsoft.com/office/powerpoint/2010/main" val="14105439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9.wmf"/><Relationship Id="rId5" Type="http://schemas.openxmlformats.org/officeDocument/2006/relationships/oleObject" Target="../embeddings/oleObject1.bin"/><Relationship Id="rId4" Type="http://schemas.openxmlformats.org/officeDocument/2006/relationships/hyperlink" Target="https://twitter.com/P_A_Kirschner"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forms.office.com/Pages/DesignPage.aspx#Analysis=true&amp;FormId=StRKfpD-s0CahUHzcmxQyYXWacJGEJpGpkc3GSWvs0ZUNFhMSTNHRUNJVThEVzVGVFRWMThJNUc0Ri4u" TargetMode="External"/><Relationship Id="rId5" Type="http://schemas.openxmlformats.org/officeDocument/2006/relationships/image" Target="../media/image10.png"/><Relationship Id="rId4"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1.png"/><Relationship Id="rId4"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2.png"/><Relationship Id="rId4"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3.png"/><Relationship Id="rId4"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14.png"/><Relationship Id="rId4" Type="http://schemas.openxmlformats.org/officeDocument/2006/relationships/notesSlide" Target="../notesSlides/notesSlide10.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18.png"/><Relationship Id="rId4" Type="http://schemas.openxmlformats.org/officeDocument/2006/relationships/notesSlide" Target="../notesSlides/notesSlide14.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mailto:peter@transformeducation.co.uk" TargetMode="External"/><Relationship Id="rId2" Type="http://schemas.openxmlformats.org/officeDocument/2006/relationships/hyperlink" Target="https://transformeducation.co.uk/" TargetMode="Externa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E22E7-A463-407E-9B80-5B4A81930C2C}"/>
              </a:ext>
            </a:extLst>
          </p:cNvPr>
          <p:cNvSpPr>
            <a:spLocks noGrp="1"/>
          </p:cNvSpPr>
          <p:nvPr>
            <p:ph type="ctrTitle"/>
          </p:nvPr>
        </p:nvSpPr>
        <p:spPr/>
        <p:txBody>
          <a:bodyPr/>
          <a:lstStyle/>
          <a:p>
            <a:r>
              <a:rPr lang="en-GB"/>
              <a:t>Transform Education</a:t>
            </a:r>
          </a:p>
        </p:txBody>
      </p:sp>
      <p:sp>
        <p:nvSpPr>
          <p:cNvPr id="3" name="Subtitle 2">
            <a:extLst>
              <a:ext uri="{FF2B5EF4-FFF2-40B4-BE49-F238E27FC236}">
                <a16:creationId xmlns:a16="http://schemas.microsoft.com/office/drawing/2014/main" id="{F651C31C-8D6C-413B-B3B0-D1755E104098}"/>
              </a:ext>
            </a:extLst>
          </p:cNvPr>
          <p:cNvSpPr>
            <a:spLocks noGrp="1"/>
          </p:cNvSpPr>
          <p:nvPr>
            <p:ph type="subTitle" idx="1"/>
          </p:nvPr>
        </p:nvSpPr>
        <p:spPr/>
        <p:txBody>
          <a:bodyPr/>
          <a:lstStyle/>
          <a:p>
            <a:r>
              <a:rPr lang="en-GB"/>
              <a:t>Peter Kilcoyne</a:t>
            </a:r>
            <a:br>
              <a:rPr lang="en-GB"/>
            </a:br>
            <a:r>
              <a:rPr lang="en-GB"/>
              <a:t>Esam Baboukhan</a:t>
            </a:r>
          </a:p>
        </p:txBody>
      </p:sp>
    </p:spTree>
    <p:extLst>
      <p:ext uri="{BB962C8B-B14F-4D97-AF65-F5344CB8AC3E}">
        <p14:creationId xmlns:p14="http://schemas.microsoft.com/office/powerpoint/2010/main" val="38195695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0071F87-F327-44AC-97CD-A5D47BADB580}"/>
              </a:ext>
            </a:extLst>
          </p:cNvPr>
          <p:cNvSpPr txBox="1"/>
          <p:nvPr/>
        </p:nvSpPr>
        <p:spPr>
          <a:xfrm>
            <a:off x="1045029" y="5766318"/>
            <a:ext cx="6531428" cy="923330"/>
          </a:xfrm>
          <a:prstGeom prst="rect">
            <a:avLst/>
          </a:prstGeom>
          <a:noFill/>
        </p:spPr>
        <p:txBody>
          <a:bodyPr wrap="square" rtlCol="0">
            <a:spAutoFit/>
          </a:bodyPr>
          <a:lstStyle/>
          <a:p>
            <a:r>
              <a:rPr lang="en-GB" b="1">
                <a:hlinkClick r:id="rId4"/>
              </a:rPr>
              <a:t>Source: Paul A. Kirschner | </a:t>
            </a:r>
            <a:r>
              <a:rPr lang="en-GB">
                <a:hlinkClick r:id="rId4"/>
              </a:rPr>
              <a:t>@</a:t>
            </a:r>
            <a:r>
              <a:rPr lang="en-GB" err="1">
                <a:hlinkClick r:id="rId4"/>
              </a:rPr>
              <a:t>P_A_Kirschner</a:t>
            </a:r>
            <a:endParaRPr lang="en-GB">
              <a:hlinkClick r:id="rId4"/>
            </a:endParaRPr>
          </a:p>
          <a:p>
            <a:br>
              <a:rPr lang="en-GB"/>
            </a:br>
            <a:endParaRPr lang="en-GB"/>
          </a:p>
        </p:txBody>
      </p:sp>
      <p:graphicFrame>
        <p:nvGraphicFramePr>
          <p:cNvPr id="4" name="Object 3">
            <a:extLst>
              <a:ext uri="{FF2B5EF4-FFF2-40B4-BE49-F238E27FC236}">
                <a16:creationId xmlns:a16="http://schemas.microsoft.com/office/drawing/2014/main" id="{CC934DFD-0116-4800-903E-E700067DFA5A}"/>
              </a:ext>
            </a:extLst>
          </p:cNvPr>
          <p:cNvGraphicFramePr>
            <a:graphicFrameLocks noChangeAspect="1"/>
          </p:cNvGraphicFramePr>
          <p:nvPr/>
        </p:nvGraphicFramePr>
        <p:xfrm>
          <a:off x="539865" y="671239"/>
          <a:ext cx="11112269" cy="4520871"/>
        </p:xfrm>
        <a:graphic>
          <a:graphicData uri="http://schemas.openxmlformats.org/presentationml/2006/ole">
            <mc:AlternateContent xmlns:mc="http://schemas.openxmlformats.org/markup-compatibility/2006">
              <mc:Choice xmlns:v="urn:schemas-microsoft-com:vml" Requires="v">
                <p:oleObj spid="_x0000_s29705" r:id="rId5" imgW="16253640" imgH="6603120" progId="">
                  <p:embed/>
                </p:oleObj>
              </mc:Choice>
              <mc:Fallback>
                <p:oleObj r:id="rId5" imgW="16253640" imgH="6603120" progId="">
                  <p:embed/>
                  <p:pic>
                    <p:nvPicPr>
                      <p:cNvPr id="4" name="Object 3">
                        <a:extLst>
                          <a:ext uri="{FF2B5EF4-FFF2-40B4-BE49-F238E27FC236}">
                            <a16:creationId xmlns:a16="http://schemas.microsoft.com/office/drawing/2014/main" id="{CC934DFD-0116-4800-903E-E700067DFA5A}"/>
                          </a:ext>
                        </a:extLst>
                      </p:cNvPr>
                      <p:cNvPicPr/>
                      <p:nvPr/>
                    </p:nvPicPr>
                    <p:blipFill>
                      <a:blip r:embed="rId6"/>
                      <a:stretch>
                        <a:fillRect/>
                      </a:stretch>
                    </p:blipFill>
                    <p:spPr>
                      <a:xfrm>
                        <a:off x="539865" y="671239"/>
                        <a:ext cx="11112269" cy="4520871"/>
                      </a:xfrm>
                      <a:prstGeom prst="rect">
                        <a:avLst/>
                      </a:prstGeom>
                    </p:spPr>
                  </p:pic>
                </p:oleObj>
              </mc:Fallback>
            </mc:AlternateContent>
          </a:graphicData>
        </a:graphic>
      </p:graphicFrame>
    </p:spTree>
    <p:extLst>
      <p:ext uri="{BB962C8B-B14F-4D97-AF65-F5344CB8AC3E}">
        <p14:creationId xmlns:p14="http://schemas.microsoft.com/office/powerpoint/2010/main" val="24725504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074E7-E008-4B1D-82B4-93B740C5264D}"/>
              </a:ext>
            </a:extLst>
          </p:cNvPr>
          <p:cNvSpPr>
            <a:spLocks noGrp="1"/>
          </p:cNvSpPr>
          <p:nvPr>
            <p:ph type="title"/>
          </p:nvPr>
        </p:nvSpPr>
        <p:spPr/>
        <p:txBody>
          <a:bodyPr/>
          <a:lstStyle/>
          <a:p>
            <a:r>
              <a:rPr lang="en-GB"/>
              <a:t>What has worked well!</a:t>
            </a:r>
          </a:p>
        </p:txBody>
      </p:sp>
      <p:sp>
        <p:nvSpPr>
          <p:cNvPr id="4" name="Content Placeholder 3">
            <a:extLst>
              <a:ext uri="{FF2B5EF4-FFF2-40B4-BE49-F238E27FC236}">
                <a16:creationId xmlns:a16="http://schemas.microsoft.com/office/drawing/2014/main" id="{A7B74522-3016-4A69-93F1-7FD1D0D9DD69}"/>
              </a:ext>
            </a:extLst>
          </p:cNvPr>
          <p:cNvSpPr>
            <a:spLocks noGrp="1"/>
          </p:cNvSpPr>
          <p:nvPr>
            <p:ph sz="half" idx="2"/>
          </p:nvPr>
        </p:nvSpPr>
        <p:spPr>
          <a:xfrm>
            <a:off x="839788" y="1778696"/>
            <a:ext cx="5157787" cy="4410967"/>
          </a:xfrm>
        </p:spPr>
        <p:txBody>
          <a:bodyPr>
            <a:normAutofit fontScale="77500" lnSpcReduction="20000"/>
          </a:bodyPr>
          <a:lstStyle/>
          <a:p>
            <a:r>
              <a:rPr lang="en-GB" dirty="0"/>
              <a:t>Pre-lockdown learner readiness Survey</a:t>
            </a:r>
          </a:p>
          <a:p>
            <a:r>
              <a:rPr lang="en-GB" dirty="0"/>
              <a:t>Microsoft Bookings</a:t>
            </a:r>
          </a:p>
          <a:p>
            <a:pPr lvl="1"/>
            <a:r>
              <a:rPr lang="en-GB" dirty="0"/>
              <a:t>1:1 feedback</a:t>
            </a:r>
          </a:p>
          <a:p>
            <a:pPr lvl="2"/>
            <a:r>
              <a:rPr lang="en-GB" dirty="0"/>
              <a:t>Sessions are recorded</a:t>
            </a:r>
          </a:p>
          <a:p>
            <a:pPr lvl="2"/>
            <a:r>
              <a:rPr lang="en-GB" dirty="0"/>
              <a:t>video feedback embedded onto the student’s OneNote feedback section</a:t>
            </a:r>
          </a:p>
          <a:p>
            <a:pPr lvl="1"/>
            <a:r>
              <a:rPr lang="en-GB" dirty="0"/>
              <a:t>1:1 Tutorials</a:t>
            </a:r>
          </a:p>
          <a:p>
            <a:r>
              <a:rPr lang="en-GB" b="1" dirty="0"/>
              <a:t>Run live office hours and respond to student questions and queries</a:t>
            </a:r>
          </a:p>
          <a:p>
            <a:r>
              <a:rPr lang="en-GB" dirty="0"/>
              <a:t>Daily Student Check-in</a:t>
            </a:r>
          </a:p>
          <a:p>
            <a:r>
              <a:rPr lang="en-GB" dirty="0"/>
              <a:t>Online Learner Agreement</a:t>
            </a:r>
          </a:p>
          <a:p>
            <a:r>
              <a:rPr lang="en-GB" b="1" dirty="0"/>
              <a:t>Exemplar work video examples</a:t>
            </a:r>
          </a:p>
          <a:p>
            <a:endParaRPr lang="en-GB" dirty="0"/>
          </a:p>
          <a:p>
            <a:endParaRPr lang="en-GB" dirty="0"/>
          </a:p>
          <a:p>
            <a:endParaRPr lang="en-GB" dirty="0"/>
          </a:p>
        </p:txBody>
      </p:sp>
      <p:sp>
        <p:nvSpPr>
          <p:cNvPr id="6" name="Content Placeholder 5">
            <a:extLst>
              <a:ext uri="{FF2B5EF4-FFF2-40B4-BE49-F238E27FC236}">
                <a16:creationId xmlns:a16="http://schemas.microsoft.com/office/drawing/2014/main" id="{D093B654-E07C-42A6-8A54-5658F2406436}"/>
              </a:ext>
            </a:extLst>
          </p:cNvPr>
          <p:cNvSpPr>
            <a:spLocks noGrp="1"/>
          </p:cNvSpPr>
          <p:nvPr>
            <p:ph sz="quarter" idx="4"/>
          </p:nvPr>
        </p:nvSpPr>
        <p:spPr>
          <a:xfrm>
            <a:off x="6172200" y="1778696"/>
            <a:ext cx="5183188" cy="4410967"/>
          </a:xfrm>
        </p:spPr>
        <p:txBody>
          <a:bodyPr vert="horz" lIns="91440" tIns="45720" rIns="91440" bIns="45720" rtlCol="0" anchor="t">
            <a:normAutofit fontScale="77500" lnSpcReduction="20000"/>
          </a:bodyPr>
          <a:lstStyle/>
          <a:p>
            <a:r>
              <a:rPr lang="en-GB" dirty="0"/>
              <a:t>Hold weekly live sessions called “Ask (Strong Student) Anything”</a:t>
            </a:r>
          </a:p>
          <a:p>
            <a:r>
              <a:rPr lang="en-GB" dirty="0"/>
              <a:t>Self-assessment forms (as assignments)</a:t>
            </a:r>
          </a:p>
          <a:p>
            <a:r>
              <a:rPr lang="en-GB" dirty="0"/>
              <a:t>Advanced students run support online sessions</a:t>
            </a:r>
          </a:p>
          <a:p>
            <a:r>
              <a:rPr lang="en-GB" dirty="0"/>
              <a:t>Hold weekly live sessions called “Ask Teachers Anything”</a:t>
            </a:r>
          </a:p>
          <a:p>
            <a:r>
              <a:rPr lang="en-GB" b="1" dirty="0"/>
              <a:t>A blend of (more) asynchronous (Video) and synchronous (Interactive, Live Q&amp;A)</a:t>
            </a:r>
            <a:endParaRPr lang="en-GB" b="1" dirty="0">
              <a:cs typeface="Calibri"/>
            </a:endParaRPr>
          </a:p>
          <a:p>
            <a:r>
              <a:rPr lang="en-GB" dirty="0"/>
              <a:t>Class insights followed up with interventions</a:t>
            </a:r>
          </a:p>
          <a:p>
            <a:r>
              <a:rPr lang="en-GB" b="1" dirty="0"/>
              <a:t>A pre-recorded weekly video</a:t>
            </a:r>
          </a:p>
          <a:p>
            <a:endParaRPr lang="en-GB" dirty="0"/>
          </a:p>
        </p:txBody>
      </p:sp>
    </p:spTree>
    <p:extLst>
      <p:ext uri="{BB962C8B-B14F-4D97-AF65-F5344CB8AC3E}">
        <p14:creationId xmlns:p14="http://schemas.microsoft.com/office/powerpoint/2010/main" val="16142938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72518-6901-4B01-9E91-370DA91E24E0}"/>
              </a:ext>
            </a:extLst>
          </p:cNvPr>
          <p:cNvSpPr>
            <a:spLocks noGrp="1"/>
          </p:cNvSpPr>
          <p:nvPr>
            <p:ph type="title"/>
          </p:nvPr>
        </p:nvSpPr>
        <p:spPr>
          <a:xfrm>
            <a:off x="698106" y="-183515"/>
            <a:ext cx="10515600" cy="1325563"/>
          </a:xfrm>
        </p:spPr>
        <p:txBody>
          <a:bodyPr/>
          <a:lstStyle/>
          <a:p>
            <a:r>
              <a:rPr lang="en-GB"/>
              <a:t>Pre-lockdown survey</a:t>
            </a:r>
          </a:p>
        </p:txBody>
      </p:sp>
      <p:pic>
        <p:nvPicPr>
          <p:cNvPr id="4" name="learner response">
            <a:hlinkClick r:id="" action="ppaction://media"/>
            <a:extLst>
              <a:ext uri="{FF2B5EF4-FFF2-40B4-BE49-F238E27FC236}">
                <a16:creationId xmlns:a16="http://schemas.microsoft.com/office/drawing/2014/main" id="{DAE2956E-4F98-4BE9-A856-D1BA0544B31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698106" y="835696"/>
            <a:ext cx="10265355" cy="5186607"/>
          </a:xfrm>
        </p:spPr>
      </p:pic>
      <p:sp>
        <p:nvSpPr>
          <p:cNvPr id="5" name="TextBox 4">
            <a:extLst>
              <a:ext uri="{FF2B5EF4-FFF2-40B4-BE49-F238E27FC236}">
                <a16:creationId xmlns:a16="http://schemas.microsoft.com/office/drawing/2014/main" id="{169531D3-24E4-409A-8543-782E70B06C25}"/>
              </a:ext>
            </a:extLst>
          </p:cNvPr>
          <p:cNvSpPr txBox="1"/>
          <p:nvPr/>
        </p:nvSpPr>
        <p:spPr>
          <a:xfrm>
            <a:off x="938151" y="6198919"/>
            <a:ext cx="4892633" cy="369332"/>
          </a:xfrm>
          <a:prstGeom prst="rect">
            <a:avLst/>
          </a:prstGeom>
          <a:noFill/>
        </p:spPr>
        <p:txBody>
          <a:bodyPr wrap="square" rtlCol="0">
            <a:spAutoFit/>
          </a:bodyPr>
          <a:lstStyle/>
          <a:p>
            <a:r>
              <a:rPr lang="en-GB">
                <a:hlinkClick r:id="rId6"/>
              </a:rPr>
              <a:t>Learning from home survey</a:t>
            </a:r>
            <a:endParaRPr lang="en-GB"/>
          </a:p>
        </p:txBody>
      </p:sp>
    </p:spTree>
    <p:extLst>
      <p:ext uri="{BB962C8B-B14F-4D97-AF65-F5344CB8AC3E}">
        <p14:creationId xmlns:p14="http://schemas.microsoft.com/office/powerpoint/2010/main" val="3467369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60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BBBA4-5514-456D-BE54-183A30FA3474}"/>
              </a:ext>
            </a:extLst>
          </p:cNvPr>
          <p:cNvSpPr>
            <a:spLocks noGrp="1"/>
          </p:cNvSpPr>
          <p:nvPr>
            <p:ph type="title"/>
          </p:nvPr>
        </p:nvSpPr>
        <p:spPr/>
        <p:txBody>
          <a:bodyPr/>
          <a:lstStyle/>
          <a:p>
            <a:r>
              <a:rPr lang="en-GB"/>
              <a:t>Learner Agreement</a:t>
            </a:r>
          </a:p>
        </p:txBody>
      </p:sp>
      <p:pic>
        <p:nvPicPr>
          <p:cNvPr id="4" name="learner agreement">
            <a:hlinkClick r:id="" action="ppaction://media"/>
            <a:extLst>
              <a:ext uri="{FF2B5EF4-FFF2-40B4-BE49-F238E27FC236}">
                <a16:creationId xmlns:a16="http://schemas.microsoft.com/office/drawing/2014/main" id="{B11C7A94-2D51-4FDB-A370-67EF1C04E26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838199" y="1457489"/>
            <a:ext cx="9350829" cy="4792563"/>
          </a:xfrm>
        </p:spPr>
      </p:pic>
    </p:spTree>
    <p:extLst>
      <p:ext uri="{BB962C8B-B14F-4D97-AF65-F5344CB8AC3E}">
        <p14:creationId xmlns:p14="http://schemas.microsoft.com/office/powerpoint/2010/main" val="321530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8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0DBAD-FBF4-4EF3-8986-8FC3EF3BAFD8}"/>
              </a:ext>
            </a:extLst>
          </p:cNvPr>
          <p:cNvSpPr>
            <a:spLocks noGrp="1"/>
          </p:cNvSpPr>
          <p:nvPr>
            <p:ph type="title"/>
          </p:nvPr>
        </p:nvSpPr>
        <p:spPr/>
        <p:txBody>
          <a:bodyPr/>
          <a:lstStyle/>
          <a:p>
            <a:r>
              <a:rPr lang="en-GB"/>
              <a:t>Daily Student Check-in</a:t>
            </a:r>
          </a:p>
        </p:txBody>
      </p:sp>
      <p:pic>
        <p:nvPicPr>
          <p:cNvPr id="4" name="daily check in">
            <a:hlinkClick r:id="" action="ppaction://media"/>
            <a:extLst>
              <a:ext uri="{FF2B5EF4-FFF2-40B4-BE49-F238E27FC236}">
                <a16:creationId xmlns:a16="http://schemas.microsoft.com/office/drawing/2014/main" id="{7BBACB63-123E-47FC-B718-1B87D7A308F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189916" y="1847294"/>
            <a:ext cx="8335963" cy="4351338"/>
          </a:xfrm>
        </p:spPr>
      </p:pic>
    </p:spTree>
    <p:extLst>
      <p:ext uri="{BB962C8B-B14F-4D97-AF65-F5344CB8AC3E}">
        <p14:creationId xmlns:p14="http://schemas.microsoft.com/office/powerpoint/2010/main" val="785572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70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96101-7321-44AA-BA78-F27722898DC5}"/>
              </a:ext>
            </a:extLst>
          </p:cNvPr>
          <p:cNvSpPr>
            <a:spLocks noGrp="1"/>
          </p:cNvSpPr>
          <p:nvPr>
            <p:ph type="title"/>
          </p:nvPr>
        </p:nvSpPr>
        <p:spPr/>
        <p:txBody>
          <a:bodyPr/>
          <a:lstStyle/>
          <a:p>
            <a:r>
              <a:rPr lang="en-GB"/>
              <a:t>Student Self Assessment Forms</a:t>
            </a:r>
          </a:p>
        </p:txBody>
      </p:sp>
      <p:pic>
        <p:nvPicPr>
          <p:cNvPr id="4" name="self assessment forms">
            <a:hlinkClick r:id="" action="ppaction://media"/>
            <a:extLst>
              <a:ext uri="{FF2B5EF4-FFF2-40B4-BE49-F238E27FC236}">
                <a16:creationId xmlns:a16="http://schemas.microsoft.com/office/drawing/2014/main" id="{95396A33-3586-4345-A9C7-192F4FD297A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974922" y="1690688"/>
            <a:ext cx="8612187" cy="4351338"/>
          </a:xfrm>
        </p:spPr>
      </p:pic>
    </p:spTree>
    <p:extLst>
      <p:ext uri="{BB962C8B-B14F-4D97-AF65-F5344CB8AC3E}">
        <p14:creationId xmlns:p14="http://schemas.microsoft.com/office/powerpoint/2010/main" val="3664421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6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F7741-E067-4CEA-A89A-B8AFB094E40E}"/>
              </a:ext>
            </a:extLst>
          </p:cNvPr>
          <p:cNvSpPr>
            <a:spLocks noGrp="1"/>
          </p:cNvSpPr>
          <p:nvPr>
            <p:ph type="title"/>
          </p:nvPr>
        </p:nvSpPr>
        <p:spPr>
          <a:xfrm>
            <a:off x="838200" y="234496"/>
            <a:ext cx="10515600" cy="1325563"/>
          </a:xfrm>
        </p:spPr>
        <p:txBody>
          <a:bodyPr/>
          <a:lstStyle/>
          <a:p>
            <a:r>
              <a:rPr lang="en-GB"/>
              <a:t>Microsoft Bookings for 1:1 feedback</a:t>
            </a:r>
          </a:p>
        </p:txBody>
      </p:sp>
      <p:pic>
        <p:nvPicPr>
          <p:cNvPr id="4" name="bookings">
            <a:hlinkClick r:id="" action="ppaction://media"/>
            <a:extLst>
              <a:ext uri="{FF2B5EF4-FFF2-40B4-BE49-F238E27FC236}">
                <a16:creationId xmlns:a16="http://schemas.microsoft.com/office/drawing/2014/main" id="{C010A33D-7ECF-4AD1-AD23-E7CE46416CA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838200" y="1321772"/>
            <a:ext cx="9372600" cy="5049194"/>
          </a:xfrm>
        </p:spPr>
      </p:pic>
    </p:spTree>
    <p:extLst>
      <p:ext uri="{BB962C8B-B14F-4D97-AF65-F5344CB8AC3E}">
        <p14:creationId xmlns:p14="http://schemas.microsoft.com/office/powerpoint/2010/main" val="3622891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2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DD87A-DE9F-452C-A315-6D7DFBD220ED}"/>
              </a:ext>
            </a:extLst>
          </p:cNvPr>
          <p:cNvSpPr>
            <a:spLocks noGrp="1"/>
          </p:cNvSpPr>
          <p:nvPr>
            <p:ph type="title"/>
          </p:nvPr>
        </p:nvSpPr>
        <p:spPr/>
        <p:txBody>
          <a:bodyPr/>
          <a:lstStyle/>
          <a:p>
            <a:r>
              <a:rPr lang="en-GB"/>
              <a:t>Video feedback linked in OneNote</a:t>
            </a:r>
          </a:p>
        </p:txBody>
      </p:sp>
      <p:pic>
        <p:nvPicPr>
          <p:cNvPr id="4" name="Content Placeholder 3">
            <a:extLst>
              <a:ext uri="{FF2B5EF4-FFF2-40B4-BE49-F238E27FC236}">
                <a16:creationId xmlns:a16="http://schemas.microsoft.com/office/drawing/2014/main" id="{51FFEF37-7BB6-4607-84EC-85CC02A34191}"/>
              </a:ext>
            </a:extLst>
          </p:cNvPr>
          <p:cNvPicPr>
            <a:picLocks noGrp="1" noChangeAspect="1"/>
          </p:cNvPicPr>
          <p:nvPr>
            <p:ph idx="1"/>
          </p:nvPr>
        </p:nvPicPr>
        <p:blipFill>
          <a:blip r:embed="rId3"/>
          <a:stretch>
            <a:fillRect/>
          </a:stretch>
        </p:blipFill>
        <p:spPr>
          <a:xfrm>
            <a:off x="991166" y="1628343"/>
            <a:ext cx="10033097" cy="4864532"/>
          </a:xfrm>
          <a:prstGeom prst="rect">
            <a:avLst/>
          </a:prstGeom>
        </p:spPr>
      </p:pic>
    </p:spTree>
    <p:extLst>
      <p:ext uri="{BB962C8B-B14F-4D97-AF65-F5344CB8AC3E}">
        <p14:creationId xmlns:p14="http://schemas.microsoft.com/office/powerpoint/2010/main" val="35810965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CD5D2-8CF9-46D5-9503-59E5FEB66C59}"/>
              </a:ext>
            </a:extLst>
          </p:cNvPr>
          <p:cNvSpPr>
            <a:spLocks noGrp="1"/>
          </p:cNvSpPr>
          <p:nvPr>
            <p:ph type="title"/>
          </p:nvPr>
        </p:nvSpPr>
        <p:spPr/>
        <p:txBody>
          <a:bodyPr/>
          <a:lstStyle/>
          <a:p>
            <a:r>
              <a:rPr lang="en-GB">
                <a:solidFill>
                  <a:schemeClr val="bg1"/>
                </a:solidFill>
              </a:rPr>
              <a:t>Peer to Peer teaching</a:t>
            </a:r>
          </a:p>
        </p:txBody>
      </p:sp>
      <p:pic>
        <p:nvPicPr>
          <p:cNvPr id="4" name="Content Placeholder 3">
            <a:extLst>
              <a:ext uri="{FF2B5EF4-FFF2-40B4-BE49-F238E27FC236}">
                <a16:creationId xmlns:a16="http://schemas.microsoft.com/office/drawing/2014/main" id="{D2AC748D-2CA7-4754-B319-F11E7589B6BA}"/>
              </a:ext>
            </a:extLst>
          </p:cNvPr>
          <p:cNvPicPr>
            <a:picLocks noGrp="1" noChangeAspect="1"/>
          </p:cNvPicPr>
          <p:nvPr>
            <p:ph idx="1"/>
          </p:nvPr>
        </p:nvPicPr>
        <p:blipFill>
          <a:blip r:embed="rId3"/>
          <a:stretch>
            <a:fillRect/>
          </a:stretch>
        </p:blipFill>
        <p:spPr>
          <a:xfrm>
            <a:off x="1328266" y="1825625"/>
            <a:ext cx="9535467" cy="4351338"/>
          </a:xfrm>
          <a:prstGeom prst="rect">
            <a:avLst/>
          </a:prstGeom>
        </p:spPr>
      </p:pic>
    </p:spTree>
    <p:extLst>
      <p:ext uri="{BB962C8B-B14F-4D97-AF65-F5344CB8AC3E}">
        <p14:creationId xmlns:p14="http://schemas.microsoft.com/office/powerpoint/2010/main" val="15828792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833AA-B520-4CED-A5B1-AAAB48AB3DE1}"/>
              </a:ext>
            </a:extLst>
          </p:cNvPr>
          <p:cNvSpPr>
            <a:spLocks noGrp="1"/>
          </p:cNvSpPr>
          <p:nvPr>
            <p:ph type="title"/>
          </p:nvPr>
        </p:nvSpPr>
        <p:spPr>
          <a:xfrm>
            <a:off x="838200" y="167553"/>
            <a:ext cx="10515600" cy="1325563"/>
          </a:xfrm>
        </p:spPr>
        <p:txBody>
          <a:bodyPr/>
          <a:lstStyle/>
          <a:p>
            <a:r>
              <a:rPr lang="en-GB">
                <a:solidFill>
                  <a:schemeClr val="bg1"/>
                </a:solidFill>
              </a:rPr>
              <a:t>Ask Teachers Anything sessions</a:t>
            </a:r>
          </a:p>
        </p:txBody>
      </p:sp>
      <p:pic>
        <p:nvPicPr>
          <p:cNvPr id="4" name="Content Placeholder 3">
            <a:extLst>
              <a:ext uri="{FF2B5EF4-FFF2-40B4-BE49-F238E27FC236}">
                <a16:creationId xmlns:a16="http://schemas.microsoft.com/office/drawing/2014/main" id="{4ECFC49B-9F9B-4D24-A5E6-170B57D9A8E8}"/>
              </a:ext>
            </a:extLst>
          </p:cNvPr>
          <p:cNvPicPr>
            <a:picLocks noGrp="1" noChangeAspect="1"/>
          </p:cNvPicPr>
          <p:nvPr>
            <p:ph idx="1"/>
          </p:nvPr>
        </p:nvPicPr>
        <p:blipFill>
          <a:blip r:embed="rId3"/>
          <a:stretch>
            <a:fillRect/>
          </a:stretch>
        </p:blipFill>
        <p:spPr>
          <a:xfrm>
            <a:off x="838200" y="1289916"/>
            <a:ext cx="9855639" cy="4999759"/>
          </a:xfrm>
          <a:prstGeom prst="rect">
            <a:avLst/>
          </a:prstGeom>
        </p:spPr>
      </p:pic>
    </p:spTree>
    <p:extLst>
      <p:ext uri="{BB962C8B-B14F-4D97-AF65-F5344CB8AC3E}">
        <p14:creationId xmlns:p14="http://schemas.microsoft.com/office/powerpoint/2010/main" val="30391784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E3B84B34-D587-4097-8D19-50D86EB960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61DF0D52-C7EB-4160-AF4A-64FAD17F70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6674" y="2252951"/>
            <a:ext cx="2218670" cy="2329641"/>
          </a:xfrm>
          <a:prstGeom prst="rect">
            <a:avLst/>
          </a:prstGeom>
          <a:solidFill>
            <a:srgbClr val="FFFFFF"/>
          </a:solidFill>
          <a:ln w="31750" cap="sq">
            <a:solidFill>
              <a:srgbClr val="FCFF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78" name="Rectangle 77">
            <a:extLst>
              <a:ext uri="{FF2B5EF4-FFF2-40B4-BE49-F238E27FC236}">
                <a16:creationId xmlns:a16="http://schemas.microsoft.com/office/drawing/2014/main" id="{8CEBB63E-FF19-493F-9618-BFFB451D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
            <a:ext cx="7537704" cy="6858002"/>
          </a:xfrm>
          <a:prstGeom prst="rect">
            <a:avLst/>
          </a:prstGeom>
          <a:solidFill>
            <a:srgbClr val="3242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28F2E0-B33A-4243-9E24-0085A829F846}"/>
              </a:ext>
            </a:extLst>
          </p:cNvPr>
          <p:cNvSpPr>
            <a:spLocks noGrp="1"/>
          </p:cNvSpPr>
          <p:nvPr>
            <p:ph type="title"/>
          </p:nvPr>
        </p:nvSpPr>
        <p:spPr>
          <a:xfrm>
            <a:off x="5189619" y="365125"/>
            <a:ext cx="6284626" cy="1984785"/>
          </a:xfrm>
        </p:spPr>
        <p:txBody>
          <a:bodyPr vert="horz" lIns="91440" tIns="45720" rIns="91440" bIns="45720" rtlCol="0" anchor="b">
            <a:normAutofit/>
          </a:bodyPr>
          <a:lstStyle/>
          <a:p>
            <a:r>
              <a:rPr lang="en-US" sz="4000">
                <a:solidFill>
                  <a:srgbClr val="FFFFFF"/>
                </a:solidFill>
              </a:rPr>
              <a:t>Transform Education</a:t>
            </a:r>
          </a:p>
        </p:txBody>
      </p:sp>
      <p:pic>
        <p:nvPicPr>
          <p:cNvPr id="1026" name="Picture 2" descr="Transform Education">
            <a:extLst>
              <a:ext uri="{FF2B5EF4-FFF2-40B4-BE49-F238E27FC236}">
                <a16:creationId xmlns:a16="http://schemas.microsoft.com/office/drawing/2014/main" id="{2FDB78E0-8250-4981-9887-85257B01AB46}"/>
              </a:ext>
            </a:extLst>
          </p:cNvPr>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r="2671" b="-1"/>
          <a:stretch/>
        </p:blipFill>
        <p:spPr bwMode="auto">
          <a:xfrm>
            <a:off x="1354322" y="2453148"/>
            <a:ext cx="1914904" cy="1944054"/>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66603177-C2D4-4462-89C1-0FFA336F26A6}"/>
              </a:ext>
            </a:extLst>
          </p:cNvPr>
          <p:cNvSpPr>
            <a:spLocks noGrp="1"/>
          </p:cNvSpPr>
          <p:nvPr>
            <p:ph sz="half" idx="1"/>
          </p:nvPr>
        </p:nvSpPr>
        <p:spPr>
          <a:xfrm>
            <a:off x="5189619" y="2561303"/>
            <a:ext cx="6284626" cy="3210232"/>
          </a:xfrm>
        </p:spPr>
        <p:txBody>
          <a:bodyPr vert="horz" lIns="91440" tIns="45720" rIns="91440" bIns="45720" rtlCol="0" anchor="t">
            <a:normAutofit/>
          </a:bodyPr>
          <a:lstStyle/>
          <a:p>
            <a:r>
              <a:rPr lang="en-US" sz="2000">
                <a:solidFill>
                  <a:srgbClr val="FFFFFF"/>
                </a:solidFill>
              </a:rPr>
              <a:t>Who we are?</a:t>
            </a:r>
          </a:p>
          <a:p>
            <a:r>
              <a:rPr lang="en-US" sz="2000">
                <a:solidFill>
                  <a:srgbClr val="FFFFFF"/>
                </a:solidFill>
              </a:rPr>
              <a:t>Lessons for the new normal from 10 years of blended learning</a:t>
            </a:r>
          </a:p>
          <a:p>
            <a:r>
              <a:rPr lang="en-US" sz="2000">
                <a:solidFill>
                  <a:srgbClr val="FFFFFF"/>
                </a:solidFill>
              </a:rPr>
              <a:t>Getting the most from Microsoft365</a:t>
            </a:r>
          </a:p>
          <a:p>
            <a:r>
              <a:rPr lang="en-US" sz="2000">
                <a:solidFill>
                  <a:srgbClr val="FFFFFF"/>
                </a:solidFill>
              </a:rPr>
              <a:t>How can Transform Education support you?</a:t>
            </a:r>
          </a:p>
          <a:p>
            <a:endParaRPr lang="en-US" sz="2000">
              <a:solidFill>
                <a:srgbClr val="FFFFFF"/>
              </a:solidFill>
            </a:endParaRPr>
          </a:p>
        </p:txBody>
      </p:sp>
    </p:spTree>
    <p:extLst>
      <p:ext uri="{BB962C8B-B14F-4D97-AF65-F5344CB8AC3E}">
        <p14:creationId xmlns:p14="http://schemas.microsoft.com/office/powerpoint/2010/main" val="2405014432"/>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104A2-EEC9-40D7-9650-B6EF83D03724}"/>
              </a:ext>
            </a:extLst>
          </p:cNvPr>
          <p:cNvSpPr>
            <a:spLocks noGrp="1"/>
          </p:cNvSpPr>
          <p:nvPr>
            <p:ph type="title"/>
          </p:nvPr>
        </p:nvSpPr>
        <p:spPr/>
        <p:txBody>
          <a:bodyPr/>
          <a:lstStyle/>
          <a:p>
            <a:r>
              <a:rPr lang="en-GB"/>
              <a:t>Class Insights</a:t>
            </a:r>
          </a:p>
        </p:txBody>
      </p:sp>
      <p:pic>
        <p:nvPicPr>
          <p:cNvPr id="4" name="class insights">
            <a:hlinkClick r:id="" action="ppaction://media"/>
            <a:extLst>
              <a:ext uri="{FF2B5EF4-FFF2-40B4-BE49-F238E27FC236}">
                <a16:creationId xmlns:a16="http://schemas.microsoft.com/office/drawing/2014/main" id="{AAB6D4F3-4FC7-4C52-BBF7-02866949CE6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838200" y="1499053"/>
            <a:ext cx="9783590" cy="4993822"/>
          </a:xfrm>
        </p:spPr>
      </p:pic>
    </p:spTree>
    <p:extLst>
      <p:ext uri="{BB962C8B-B14F-4D97-AF65-F5344CB8AC3E}">
        <p14:creationId xmlns:p14="http://schemas.microsoft.com/office/powerpoint/2010/main" val="1700559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7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icture containing sitting, table, water, man&#10;&#10;Description automatically generated">
            <a:extLst>
              <a:ext uri="{FF2B5EF4-FFF2-40B4-BE49-F238E27FC236}">
                <a16:creationId xmlns:a16="http://schemas.microsoft.com/office/drawing/2014/main" id="{97EC74E9-A485-4D35-802B-85B129FB9BC3}"/>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5497" t="9091" r="35899" b="-1"/>
          <a:stretch/>
        </p:blipFill>
        <p:spPr>
          <a:xfrm>
            <a:off x="-44093" y="-331460"/>
            <a:ext cx="12280185" cy="9715322"/>
          </a:xfrm>
          <a:prstGeom prst="rect">
            <a:avLst/>
          </a:prstGeom>
        </p:spPr>
      </p:pic>
      <p:sp>
        <p:nvSpPr>
          <p:cNvPr id="5" name="TextBox 4">
            <a:extLst>
              <a:ext uri="{FF2B5EF4-FFF2-40B4-BE49-F238E27FC236}">
                <a16:creationId xmlns:a16="http://schemas.microsoft.com/office/drawing/2014/main" id="{3B850D0F-CD88-4078-91C1-B958238A595D}"/>
              </a:ext>
            </a:extLst>
          </p:cNvPr>
          <p:cNvSpPr txBox="1"/>
          <p:nvPr/>
        </p:nvSpPr>
        <p:spPr>
          <a:xfrm>
            <a:off x="340821" y="-1163637"/>
            <a:ext cx="4023360" cy="3204134"/>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800" b="0" i="0" u="none" strike="noStrike" kern="1200" cap="none" spc="0" normalizeH="0" baseline="0" noProof="0">
                <a:ln>
                  <a:noFill/>
                </a:ln>
                <a:solidFill>
                  <a:prstClr val="white"/>
                </a:solidFill>
                <a:effectLst/>
                <a:uLnTx/>
                <a:uFillTx/>
                <a:latin typeface="Calibri Light" panose="020F0302020204030204"/>
                <a:ea typeface="+mn-ea"/>
                <a:cs typeface="+mn-cs"/>
              </a:rPr>
              <a:t>The genie is out of the lamp</a:t>
            </a:r>
          </a:p>
        </p:txBody>
      </p:sp>
    </p:spTree>
    <p:extLst>
      <p:ext uri="{BB962C8B-B14F-4D97-AF65-F5344CB8AC3E}">
        <p14:creationId xmlns:p14="http://schemas.microsoft.com/office/powerpoint/2010/main" val="2202785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7030123A-2F3A-4915-86AE-F812AF7C736B}"/>
              </a:ext>
            </a:extLst>
          </p:cNvPr>
          <p:cNvSpPr>
            <a:spLocks noGrp="1"/>
          </p:cNvSpPr>
          <p:nvPr>
            <p:ph type="title"/>
          </p:nvPr>
        </p:nvSpPr>
        <p:spPr>
          <a:xfrm>
            <a:off x="1014141" y="1450655"/>
            <a:ext cx="3932030" cy="3956690"/>
          </a:xfrm>
        </p:spPr>
        <p:txBody>
          <a:bodyPr anchor="ctr">
            <a:normAutofit/>
          </a:bodyPr>
          <a:lstStyle/>
          <a:p>
            <a:r>
              <a:rPr lang="en-US" sz="5600">
                <a:solidFill>
                  <a:schemeClr val="bg1"/>
                </a:solidFill>
              </a:rPr>
              <a:t>How can Transform Education support you?</a:t>
            </a:r>
            <a:endParaRPr lang="en-GB" sz="5600">
              <a:solidFill>
                <a:schemeClr val="bg1"/>
              </a:solidFill>
            </a:endParaRPr>
          </a:p>
        </p:txBody>
      </p:sp>
      <p:cxnSp>
        <p:nvCxnSpPr>
          <p:cNvPr id="10" name="Straight Connector 9">
            <a:extLst>
              <a:ext uri="{FF2B5EF4-FFF2-40B4-BE49-F238E27FC236}">
                <a16:creationId xmlns:a16="http://schemas.microsoft.com/office/drawing/2014/main" id="{067633D1-6EE6-4118-B9F0-B363477BEE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14141" y="1450655"/>
            <a:ext cx="39320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AD7FFC6-42A9-49CB-B5E9-B3F6B038331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14141" y="5408571"/>
            <a:ext cx="39320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EA92F6D-CBC9-4F47-8A46-AEA7D820E348}"/>
              </a:ext>
            </a:extLst>
          </p:cNvPr>
          <p:cNvSpPr>
            <a:spLocks noGrp="1"/>
          </p:cNvSpPr>
          <p:nvPr>
            <p:ph idx="1"/>
          </p:nvPr>
        </p:nvSpPr>
        <p:spPr>
          <a:xfrm>
            <a:off x="6096000" y="1108061"/>
            <a:ext cx="5008901" cy="4571972"/>
          </a:xfrm>
        </p:spPr>
        <p:txBody>
          <a:bodyPr vert="horz" lIns="91440" tIns="45720" rIns="91440" bIns="45720" rtlCol="0" anchor="ctr">
            <a:noAutofit/>
          </a:bodyPr>
          <a:lstStyle/>
          <a:p>
            <a:r>
              <a:rPr lang="en-GB" sz="2400">
                <a:solidFill>
                  <a:schemeClr val="bg1"/>
                </a:solidFill>
              </a:rPr>
              <a:t>CPD </a:t>
            </a:r>
            <a:br>
              <a:rPr lang="en-GB" sz="2400"/>
            </a:br>
            <a:r>
              <a:rPr lang="en-GB" sz="2400">
                <a:solidFill>
                  <a:schemeClr val="bg1"/>
                </a:solidFill>
              </a:rPr>
              <a:t>Online, blended or F2F CPD from our Directors and Associates</a:t>
            </a:r>
            <a:endParaRPr lang="en-GB" sz="2400">
              <a:solidFill>
                <a:schemeClr val="bg1"/>
              </a:solidFill>
              <a:cs typeface="Calibri"/>
            </a:endParaRPr>
          </a:p>
          <a:p>
            <a:r>
              <a:rPr lang="en-GB" sz="2400">
                <a:solidFill>
                  <a:schemeClr val="bg1"/>
                </a:solidFill>
              </a:rPr>
              <a:t>Microsoft 365</a:t>
            </a:r>
            <a:br>
              <a:rPr lang="en-GB" sz="2400"/>
            </a:br>
            <a:r>
              <a:rPr lang="en-GB" sz="2400">
                <a:solidFill>
                  <a:schemeClr val="bg1"/>
                </a:solidFill>
              </a:rPr>
              <a:t>Microsoft Global Training Partner offering a full range of advice, support and training on making the most of Microsoft 365</a:t>
            </a:r>
            <a:endParaRPr lang="en-GB" sz="2400">
              <a:solidFill>
                <a:schemeClr val="bg1"/>
              </a:solidFill>
              <a:cs typeface="Calibri"/>
            </a:endParaRPr>
          </a:p>
          <a:p>
            <a:r>
              <a:rPr lang="en-GB" sz="2400">
                <a:solidFill>
                  <a:schemeClr val="bg1"/>
                </a:solidFill>
              </a:rPr>
              <a:t>Consultation</a:t>
            </a:r>
            <a:br>
              <a:rPr lang="en-GB" sz="2400"/>
            </a:br>
            <a:r>
              <a:rPr lang="en-GB" sz="2400">
                <a:solidFill>
                  <a:schemeClr val="bg1"/>
                </a:solidFill>
              </a:rPr>
              <a:t>Advice on implementing a successful blended curriculum in the new normal</a:t>
            </a:r>
            <a:endParaRPr lang="en-GB" sz="2400">
              <a:solidFill>
                <a:schemeClr val="bg1"/>
              </a:solidFill>
              <a:cs typeface="Calibri"/>
            </a:endParaRPr>
          </a:p>
          <a:p>
            <a:r>
              <a:rPr lang="en-GB" sz="2400">
                <a:solidFill>
                  <a:schemeClr val="bg1"/>
                </a:solidFill>
              </a:rPr>
              <a:t>A new learning platform?</a:t>
            </a:r>
            <a:br>
              <a:rPr lang="en-GB" sz="2400"/>
            </a:br>
            <a:r>
              <a:rPr lang="en-GB" sz="2400">
                <a:solidFill>
                  <a:schemeClr val="bg1"/>
                </a:solidFill>
              </a:rPr>
              <a:t>LMS365 – a high quality user friendly VLE based around Microsoft 365 Apps</a:t>
            </a:r>
            <a:endParaRPr lang="en-GB" sz="2400">
              <a:solidFill>
                <a:schemeClr val="bg1"/>
              </a:solidFill>
              <a:cs typeface="Calibri"/>
            </a:endParaRPr>
          </a:p>
        </p:txBody>
      </p:sp>
    </p:spTree>
    <p:extLst>
      <p:ext uri="{BB962C8B-B14F-4D97-AF65-F5344CB8AC3E}">
        <p14:creationId xmlns:p14="http://schemas.microsoft.com/office/powerpoint/2010/main" val="19480818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A34E15-D2D8-42B4-A4DF-74704D8355EA}"/>
              </a:ext>
            </a:extLst>
          </p:cNvPr>
          <p:cNvSpPr>
            <a:spLocks noGrp="1"/>
          </p:cNvSpPr>
          <p:nvPr>
            <p:ph type="ctrTitle"/>
          </p:nvPr>
        </p:nvSpPr>
        <p:spPr/>
        <p:txBody>
          <a:bodyPr/>
          <a:lstStyle/>
          <a:p>
            <a:r>
              <a:rPr lang="en-GB" dirty="0"/>
              <a:t>More information</a:t>
            </a:r>
          </a:p>
        </p:txBody>
      </p:sp>
      <p:sp>
        <p:nvSpPr>
          <p:cNvPr id="5" name="Subtitle 4">
            <a:extLst>
              <a:ext uri="{FF2B5EF4-FFF2-40B4-BE49-F238E27FC236}">
                <a16:creationId xmlns:a16="http://schemas.microsoft.com/office/drawing/2014/main" id="{80475B29-1840-497E-8DED-0191E77B92FF}"/>
              </a:ext>
            </a:extLst>
          </p:cNvPr>
          <p:cNvSpPr>
            <a:spLocks noGrp="1"/>
          </p:cNvSpPr>
          <p:nvPr>
            <p:ph type="subTitle" idx="1"/>
          </p:nvPr>
        </p:nvSpPr>
        <p:spPr/>
        <p:txBody>
          <a:bodyPr/>
          <a:lstStyle/>
          <a:p>
            <a:r>
              <a:rPr lang="en-GB" dirty="0">
                <a:hlinkClick r:id="rId2"/>
              </a:rPr>
              <a:t>https://transformeducation.co.uk/</a:t>
            </a:r>
            <a:endParaRPr lang="en-GB" dirty="0"/>
          </a:p>
          <a:p>
            <a:r>
              <a:rPr lang="en-GB" dirty="0">
                <a:hlinkClick r:id="rId3"/>
              </a:rPr>
              <a:t>peter@transformeducation.co.uk</a:t>
            </a:r>
            <a:endParaRPr lang="en-GB" dirty="0"/>
          </a:p>
          <a:p>
            <a:endParaRPr lang="en-GB" dirty="0"/>
          </a:p>
        </p:txBody>
      </p:sp>
    </p:spTree>
    <p:extLst>
      <p:ext uri="{BB962C8B-B14F-4D97-AF65-F5344CB8AC3E}">
        <p14:creationId xmlns:p14="http://schemas.microsoft.com/office/powerpoint/2010/main" val="19398524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868FE-83DA-4375-8560-43A1EA978B1D}"/>
              </a:ext>
            </a:extLst>
          </p:cNvPr>
          <p:cNvSpPr>
            <a:spLocks noGrp="1"/>
          </p:cNvSpPr>
          <p:nvPr>
            <p:ph type="title"/>
          </p:nvPr>
        </p:nvSpPr>
        <p:spPr>
          <a:xfrm>
            <a:off x="838200" y="365125"/>
            <a:ext cx="6254496" cy="1828800"/>
          </a:xfrm>
        </p:spPr>
        <p:txBody>
          <a:bodyPr vert="horz" lIns="91440" tIns="45720" rIns="91440" bIns="45720" rtlCol="0" anchor="ctr">
            <a:normAutofit/>
          </a:bodyPr>
          <a:lstStyle/>
          <a:p>
            <a:r>
              <a:rPr lang="en-US"/>
              <a:t>Who we are</a:t>
            </a:r>
          </a:p>
        </p:txBody>
      </p:sp>
      <p:sp>
        <p:nvSpPr>
          <p:cNvPr id="3" name="Content Placeholder 2">
            <a:extLst>
              <a:ext uri="{FF2B5EF4-FFF2-40B4-BE49-F238E27FC236}">
                <a16:creationId xmlns:a16="http://schemas.microsoft.com/office/drawing/2014/main" id="{6E758CDA-73AF-4FDA-B591-5066B62AC75A}"/>
              </a:ext>
            </a:extLst>
          </p:cNvPr>
          <p:cNvSpPr>
            <a:spLocks noGrp="1"/>
          </p:cNvSpPr>
          <p:nvPr>
            <p:ph sz="half" idx="1"/>
          </p:nvPr>
        </p:nvSpPr>
        <p:spPr>
          <a:xfrm>
            <a:off x="838200" y="1800665"/>
            <a:ext cx="6254496" cy="4380679"/>
          </a:xfrm>
        </p:spPr>
        <p:txBody>
          <a:bodyPr vert="horz" lIns="91440" tIns="45720" rIns="91440" bIns="45720" rtlCol="0" anchor="t">
            <a:normAutofit/>
          </a:bodyPr>
          <a:lstStyle/>
          <a:p>
            <a:r>
              <a:rPr lang="en-US" sz="2400" dirty="0"/>
              <a:t>Peter Kilcoyne</a:t>
            </a:r>
            <a:br>
              <a:rPr lang="en-US" sz="2400" dirty="0"/>
            </a:br>
            <a:r>
              <a:rPr lang="en-US" sz="2400" dirty="0"/>
              <a:t>Led teams that won TES and </a:t>
            </a:r>
            <a:r>
              <a:rPr lang="en-US" sz="2400" dirty="0" err="1"/>
              <a:t>AoC</a:t>
            </a:r>
            <a:r>
              <a:rPr lang="en-US" sz="2400" dirty="0"/>
              <a:t> awards for Blended Learning at HOW College</a:t>
            </a:r>
            <a:br>
              <a:rPr lang="en-US" sz="2400" dirty="0"/>
            </a:br>
            <a:r>
              <a:rPr lang="en-US" sz="2400" dirty="0"/>
              <a:t>Twice winner of EdTech 50 award</a:t>
            </a:r>
            <a:br>
              <a:rPr lang="en-US" sz="2400" dirty="0"/>
            </a:br>
            <a:r>
              <a:rPr lang="en-US" sz="2400" dirty="0"/>
              <a:t>IMS Global Impact Award</a:t>
            </a:r>
            <a:br>
              <a:rPr lang="en-US" sz="2400" dirty="0"/>
            </a:br>
            <a:r>
              <a:rPr lang="en-US" sz="2400" dirty="0"/>
              <a:t>Set up and led BLC for 5 years</a:t>
            </a:r>
          </a:p>
          <a:p>
            <a:r>
              <a:rPr lang="en-US" sz="2400" dirty="0"/>
              <a:t>Esam Baboukhan</a:t>
            </a:r>
            <a:br>
              <a:rPr lang="en-US" sz="2400" dirty="0"/>
            </a:br>
            <a:r>
              <a:rPr lang="en-US" sz="2400" dirty="0"/>
              <a:t>Pearson teacher of the year silver award</a:t>
            </a:r>
            <a:br>
              <a:rPr lang="en-US" sz="2400" dirty="0"/>
            </a:br>
            <a:r>
              <a:rPr lang="en-US" sz="2400" dirty="0"/>
              <a:t>EdTech 50 award</a:t>
            </a:r>
          </a:p>
          <a:p>
            <a:r>
              <a:rPr lang="en-US" sz="2400" dirty="0">
                <a:cs typeface="Calibri"/>
              </a:rPr>
              <a:t>Team of Associates including some of the most outstanding digital learning practitioners in the sector</a:t>
            </a:r>
          </a:p>
          <a:p>
            <a:endParaRPr lang="en-US" sz="2400" dirty="0"/>
          </a:p>
        </p:txBody>
      </p:sp>
      <p:pic>
        <p:nvPicPr>
          <p:cNvPr id="6" name="Content Placeholder 5" descr="A person holding a sign posing for the camera&#10;&#10;Description automatically generated">
            <a:extLst>
              <a:ext uri="{FF2B5EF4-FFF2-40B4-BE49-F238E27FC236}">
                <a16:creationId xmlns:a16="http://schemas.microsoft.com/office/drawing/2014/main" id="{87B92CA5-D82C-4D26-B86C-28B9FEEA6221}"/>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4701" r="5094"/>
          <a:stretch/>
        </p:blipFill>
        <p:spPr>
          <a:xfrm>
            <a:off x="7552266" y="10"/>
            <a:ext cx="4639733" cy="6857990"/>
          </a:xfrm>
          <a:prstGeom prst="rect">
            <a:avLst/>
          </a:prstGeom>
        </p:spPr>
      </p:pic>
    </p:spTree>
    <p:extLst>
      <p:ext uri="{BB962C8B-B14F-4D97-AF65-F5344CB8AC3E}">
        <p14:creationId xmlns:p14="http://schemas.microsoft.com/office/powerpoint/2010/main" val="2152743148"/>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9A6F00D6-5776-4EF6-85FD-1581CB9201D0}"/>
              </a:ext>
            </a:extLst>
          </p:cNvPr>
          <p:cNvSpPr>
            <a:spLocks noGrp="1"/>
          </p:cNvSpPr>
          <p:nvPr>
            <p:ph type="title"/>
          </p:nvPr>
        </p:nvSpPr>
        <p:spPr>
          <a:xfrm>
            <a:off x="922635" y="1250575"/>
            <a:ext cx="4604274" cy="4163210"/>
          </a:xfrm>
        </p:spPr>
        <p:txBody>
          <a:bodyPr anchor="ctr">
            <a:normAutofit/>
          </a:bodyPr>
          <a:lstStyle/>
          <a:p>
            <a:r>
              <a:rPr lang="en-US" sz="5000">
                <a:solidFill>
                  <a:schemeClr val="bg1"/>
                </a:solidFill>
              </a:rPr>
              <a:t>Lessons for the new normal from 10 years of blended learning</a:t>
            </a:r>
            <a:br>
              <a:rPr lang="en-US" sz="5000">
                <a:solidFill>
                  <a:schemeClr val="bg1"/>
                </a:solidFill>
              </a:rPr>
            </a:br>
            <a:endParaRPr lang="en-GB" sz="5000">
              <a:solidFill>
                <a:schemeClr val="bg1"/>
              </a:solidFill>
            </a:endParaRPr>
          </a:p>
        </p:txBody>
      </p:sp>
      <p:sp>
        <p:nvSpPr>
          <p:cNvPr id="10" name="Rectangle 9">
            <a:extLst>
              <a:ext uri="{FF2B5EF4-FFF2-40B4-BE49-F238E27FC236}">
                <a16:creationId xmlns:a16="http://schemas.microsoft.com/office/drawing/2014/main" id="{C2C57604-0CFD-4023-B9BD-107166A253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6476" y="1100949"/>
            <a:ext cx="4996593" cy="4462463"/>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68CAE97-B5E7-4A01-9C97-2655E86E6750}"/>
              </a:ext>
            </a:extLst>
          </p:cNvPr>
          <p:cNvSpPr>
            <a:spLocks noGrp="1"/>
          </p:cNvSpPr>
          <p:nvPr>
            <p:ph idx="1"/>
          </p:nvPr>
        </p:nvSpPr>
        <p:spPr>
          <a:xfrm>
            <a:off x="6293224" y="860612"/>
            <a:ext cx="4797909" cy="5023821"/>
          </a:xfrm>
        </p:spPr>
        <p:txBody>
          <a:bodyPr vert="horz" lIns="91440" tIns="45720" rIns="91440" bIns="45720" rtlCol="0" anchor="ctr">
            <a:normAutofit/>
          </a:bodyPr>
          <a:lstStyle/>
          <a:p>
            <a:r>
              <a:rPr lang="en-GB" sz="2400" dirty="0">
                <a:solidFill>
                  <a:schemeClr val="bg1"/>
                </a:solidFill>
              </a:rPr>
              <a:t>A clear and simple model that everyone buys into and understands</a:t>
            </a:r>
          </a:p>
          <a:p>
            <a:r>
              <a:rPr lang="en-GB" sz="2400" dirty="0">
                <a:solidFill>
                  <a:schemeClr val="bg1"/>
                </a:solidFill>
              </a:rPr>
              <a:t>The right pedagogy </a:t>
            </a:r>
            <a:endParaRPr lang="en-GB" sz="2400" dirty="0">
              <a:solidFill>
                <a:schemeClr val="bg1"/>
              </a:solidFill>
              <a:cs typeface="Calibri"/>
            </a:endParaRPr>
          </a:p>
          <a:p>
            <a:r>
              <a:rPr lang="en-GB" sz="2400" dirty="0">
                <a:solidFill>
                  <a:schemeClr val="bg1"/>
                </a:solidFill>
              </a:rPr>
              <a:t>Effective CPD and ongoing support</a:t>
            </a:r>
            <a:endParaRPr lang="en-GB" sz="2400" dirty="0">
              <a:solidFill>
                <a:schemeClr val="bg1"/>
              </a:solidFill>
              <a:cs typeface="Calibri"/>
            </a:endParaRPr>
          </a:p>
          <a:p>
            <a:r>
              <a:rPr lang="en-GB" sz="2400" dirty="0">
                <a:solidFill>
                  <a:schemeClr val="bg1"/>
                </a:solidFill>
              </a:rPr>
              <a:t>Monitoring participation and quality</a:t>
            </a:r>
          </a:p>
          <a:p>
            <a:r>
              <a:rPr lang="en-GB" sz="2400" dirty="0">
                <a:solidFill>
                  <a:schemeClr val="bg1"/>
                </a:solidFill>
              </a:rPr>
              <a:t>Clear roles and responsibilities</a:t>
            </a:r>
            <a:endParaRPr lang="en-GB" sz="2400" dirty="0">
              <a:solidFill>
                <a:schemeClr val="bg1"/>
              </a:solidFill>
              <a:cs typeface="Calibri"/>
            </a:endParaRPr>
          </a:p>
          <a:p>
            <a:endParaRPr lang="en-GB" sz="2000" dirty="0">
              <a:solidFill>
                <a:schemeClr val="bg1"/>
              </a:solidFill>
            </a:endParaRPr>
          </a:p>
        </p:txBody>
      </p:sp>
    </p:spTree>
    <p:extLst>
      <p:ext uri="{BB962C8B-B14F-4D97-AF65-F5344CB8AC3E}">
        <p14:creationId xmlns:p14="http://schemas.microsoft.com/office/powerpoint/2010/main" val="28816833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1DE7243B-5109-444B-8FAF-7437C66BC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21332" cy="6858000"/>
          </a:xfrm>
          <a:custGeom>
            <a:avLst/>
            <a:gdLst>
              <a:gd name="connsiteX0" fmla="*/ 4421332 w 4421332"/>
              <a:gd name="connsiteY0" fmla="*/ 0 h 6858000"/>
              <a:gd name="connsiteX1" fmla="*/ 69075 w 4421332"/>
              <a:gd name="connsiteY1" fmla="*/ 0 h 6858000"/>
              <a:gd name="connsiteX2" fmla="*/ 35131 w 4421332"/>
              <a:gd name="connsiteY2" fmla="*/ 267128 h 6858000"/>
              <a:gd name="connsiteX3" fmla="*/ 0 w 4421332"/>
              <a:gd name="connsiteY3" fmla="*/ 962845 h 6858000"/>
              <a:gd name="connsiteX4" fmla="*/ 3276103 w 4421332"/>
              <a:gd name="connsiteY4" fmla="*/ 6782205 h 6858000"/>
              <a:gd name="connsiteX5" fmla="*/ 3407923 w 4421332"/>
              <a:gd name="connsiteY5" fmla="*/ 6858000 h 6858000"/>
              <a:gd name="connsiteX6" fmla="*/ 4421332 w 4421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1332" h="6858000">
                <a:moveTo>
                  <a:pt x="4421332" y="0"/>
                </a:moveTo>
                <a:lnTo>
                  <a:pt x="69075" y="0"/>
                </a:lnTo>
                <a:lnTo>
                  <a:pt x="35131" y="267128"/>
                </a:lnTo>
                <a:cubicBezTo>
                  <a:pt x="11901" y="495874"/>
                  <a:pt x="0" y="727970"/>
                  <a:pt x="0" y="962845"/>
                </a:cubicBezTo>
                <a:cubicBezTo>
                  <a:pt x="0" y="3429034"/>
                  <a:pt x="1312002" y="5588789"/>
                  <a:pt x="3276103" y="6782205"/>
                </a:cubicBezTo>
                <a:lnTo>
                  <a:pt x="3407923" y="6858000"/>
                </a:lnTo>
                <a:lnTo>
                  <a:pt x="442133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4C5D6221-DA7B-4611-AA26-7D8E349FDE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232227" cy="6858000"/>
          </a:xfrm>
          <a:custGeom>
            <a:avLst/>
            <a:gdLst>
              <a:gd name="connsiteX0" fmla="*/ 0 w 4232227"/>
              <a:gd name="connsiteY0" fmla="*/ 0 h 6858000"/>
              <a:gd name="connsiteX1" fmla="*/ 4161853 w 4232227"/>
              <a:gd name="connsiteY1" fmla="*/ 0 h 6858000"/>
              <a:gd name="connsiteX2" fmla="*/ 4197953 w 4232227"/>
              <a:gd name="connsiteY2" fmla="*/ 284091 h 6858000"/>
              <a:gd name="connsiteX3" fmla="*/ 4232227 w 4232227"/>
              <a:gd name="connsiteY3" fmla="*/ 962844 h 6858000"/>
              <a:gd name="connsiteX4" fmla="*/ 758007 w 4232227"/>
              <a:gd name="connsiteY4" fmla="*/ 6800152 h 6858000"/>
              <a:gd name="connsiteX5" fmla="*/ 645060 w 4232227"/>
              <a:gd name="connsiteY5" fmla="*/ 6858000 h 6858000"/>
              <a:gd name="connsiteX6" fmla="*/ 0 w 423222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2227" h="6858000">
                <a:moveTo>
                  <a:pt x="0" y="0"/>
                </a:moveTo>
                <a:lnTo>
                  <a:pt x="4161853" y="0"/>
                </a:lnTo>
                <a:lnTo>
                  <a:pt x="4197953" y="284091"/>
                </a:lnTo>
                <a:cubicBezTo>
                  <a:pt x="4220617" y="507260"/>
                  <a:pt x="4232227" y="733696"/>
                  <a:pt x="4232227" y="962844"/>
                </a:cubicBezTo>
                <a:cubicBezTo>
                  <a:pt x="4232227" y="3483472"/>
                  <a:pt x="2827409" y="5675986"/>
                  <a:pt x="758007" y="6800152"/>
                </a:cubicBezTo>
                <a:lnTo>
                  <a:pt x="645060" y="6858000"/>
                </a:lnTo>
                <a:lnTo>
                  <a:pt x="0" y="685800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95B4346-BBAD-4499-8BAE-470D1816112F}"/>
              </a:ext>
            </a:extLst>
          </p:cNvPr>
          <p:cNvSpPr>
            <a:spLocks noGrp="1"/>
          </p:cNvSpPr>
          <p:nvPr>
            <p:ph type="title"/>
          </p:nvPr>
        </p:nvSpPr>
        <p:spPr>
          <a:xfrm>
            <a:off x="804672" y="1412489"/>
            <a:ext cx="2871095" cy="2127124"/>
          </a:xfrm>
        </p:spPr>
        <p:txBody>
          <a:bodyPr anchor="t">
            <a:normAutofit/>
          </a:bodyPr>
          <a:lstStyle/>
          <a:p>
            <a:r>
              <a:rPr lang="en-US" sz="3600">
                <a:solidFill>
                  <a:schemeClr val="bg1"/>
                </a:solidFill>
                <a:ea typeface="+mj-lt"/>
                <a:cs typeface="+mj-lt"/>
              </a:rPr>
              <a:t>A clear and simple model</a:t>
            </a:r>
            <a:endParaRPr lang="en-US" sz="3600">
              <a:solidFill>
                <a:schemeClr val="bg1"/>
              </a:solidFill>
            </a:endParaRPr>
          </a:p>
        </p:txBody>
      </p:sp>
      <p:sp>
        <p:nvSpPr>
          <p:cNvPr id="3" name="Content Placeholder 2">
            <a:extLst>
              <a:ext uri="{FF2B5EF4-FFF2-40B4-BE49-F238E27FC236}">
                <a16:creationId xmlns:a16="http://schemas.microsoft.com/office/drawing/2014/main" id="{7CA6791D-DE97-49FD-A10A-C8FE4194761D}"/>
              </a:ext>
            </a:extLst>
          </p:cNvPr>
          <p:cNvSpPr>
            <a:spLocks noGrp="1"/>
          </p:cNvSpPr>
          <p:nvPr>
            <p:ph sz="half" idx="1"/>
          </p:nvPr>
        </p:nvSpPr>
        <p:spPr>
          <a:xfrm>
            <a:off x="5198993" y="1412489"/>
            <a:ext cx="4076268" cy="4363844"/>
          </a:xfrm>
        </p:spPr>
        <p:txBody>
          <a:bodyPr vert="horz" lIns="91440" tIns="45720" rIns="91440" bIns="45720" rtlCol="0" anchor="t">
            <a:normAutofit/>
          </a:bodyPr>
          <a:lstStyle/>
          <a:p>
            <a:pPr marL="0" indent="0">
              <a:buNone/>
            </a:pPr>
            <a:r>
              <a:rPr lang="en-US" b="1">
                <a:cs typeface="Calibri"/>
              </a:rPr>
              <a:t>e.g. SOLA Plus</a:t>
            </a:r>
          </a:p>
          <a:p>
            <a:r>
              <a:rPr lang="en-US">
                <a:cs typeface="Calibri"/>
              </a:rPr>
              <a:t>50% F2F</a:t>
            </a:r>
          </a:p>
          <a:p>
            <a:r>
              <a:rPr lang="en-US">
                <a:cs typeface="Calibri"/>
              </a:rPr>
              <a:t>25% Live online (synchronous)</a:t>
            </a:r>
          </a:p>
          <a:p>
            <a:r>
              <a:rPr lang="en-US">
                <a:cs typeface="Calibri"/>
              </a:rPr>
              <a:t>25% Tracked structured independent study online (asynchronous)</a:t>
            </a:r>
          </a:p>
        </p:txBody>
      </p:sp>
      <p:sp>
        <p:nvSpPr>
          <p:cNvPr id="4" name="Content Placeholder 3">
            <a:extLst>
              <a:ext uri="{FF2B5EF4-FFF2-40B4-BE49-F238E27FC236}">
                <a16:creationId xmlns:a16="http://schemas.microsoft.com/office/drawing/2014/main" id="{E3F45DAF-86B2-4D87-831F-75A2FB6E3788}"/>
              </a:ext>
            </a:extLst>
          </p:cNvPr>
          <p:cNvSpPr>
            <a:spLocks noGrp="1"/>
          </p:cNvSpPr>
          <p:nvPr>
            <p:ph sz="half" idx="2"/>
          </p:nvPr>
        </p:nvSpPr>
        <p:spPr>
          <a:xfrm>
            <a:off x="8451604" y="1412489"/>
            <a:ext cx="2926080" cy="4363844"/>
          </a:xfrm>
        </p:spPr>
        <p:txBody>
          <a:bodyPr>
            <a:normAutofit/>
          </a:bodyPr>
          <a:lstStyle/>
          <a:p>
            <a:endParaRPr lang="en-US" sz="2000"/>
          </a:p>
        </p:txBody>
      </p:sp>
    </p:spTree>
    <p:extLst>
      <p:ext uri="{BB962C8B-B14F-4D97-AF65-F5344CB8AC3E}">
        <p14:creationId xmlns:p14="http://schemas.microsoft.com/office/powerpoint/2010/main" val="89154690"/>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F64F6814-96D5-4463-898E-405CC0C401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18419" y="321176"/>
            <a:ext cx="6326639"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9C09E7-9754-4B4A-858E-5C7B1A07F6BE}"/>
              </a:ext>
            </a:extLst>
          </p:cNvPr>
          <p:cNvSpPr>
            <a:spLocks noGrp="1"/>
          </p:cNvSpPr>
          <p:nvPr>
            <p:ph type="title"/>
          </p:nvPr>
        </p:nvSpPr>
        <p:spPr>
          <a:xfrm>
            <a:off x="803052" y="640263"/>
            <a:ext cx="5471890" cy="1344975"/>
          </a:xfrm>
        </p:spPr>
        <p:txBody>
          <a:bodyPr vert="horz" lIns="91440" tIns="45720" rIns="91440" bIns="45720" rtlCol="0" anchor="ctr">
            <a:normAutofit/>
          </a:bodyPr>
          <a:lstStyle/>
          <a:p>
            <a:r>
              <a:rPr lang="en-US" sz="4000" kern="1200">
                <a:solidFill>
                  <a:schemeClr val="bg1"/>
                </a:solidFill>
                <a:latin typeface="+mj-lt"/>
                <a:ea typeface="+mj-ea"/>
                <a:cs typeface="+mj-cs"/>
              </a:rPr>
              <a:t>The right pedagogy</a:t>
            </a:r>
          </a:p>
        </p:txBody>
      </p:sp>
      <p:cxnSp>
        <p:nvCxnSpPr>
          <p:cNvPr id="24" name="Straight Connector 23">
            <a:extLst>
              <a:ext uri="{FF2B5EF4-FFF2-40B4-BE49-F238E27FC236}">
                <a16:creationId xmlns:a16="http://schemas.microsoft.com/office/drawing/2014/main" id="{B0EB58AB-4EF7-4CA1-8EBA-CC57F99AF8D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6755" y="2050299"/>
            <a:ext cx="4846320" cy="0"/>
          </a:xfrm>
          <a:prstGeom prst="line">
            <a:avLst/>
          </a:prstGeom>
          <a:ln w="22225">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AFE057C-4C98-461B-93D5-89143828FD8B}"/>
              </a:ext>
            </a:extLst>
          </p:cNvPr>
          <p:cNvSpPr>
            <a:spLocks noGrp="1"/>
          </p:cNvSpPr>
          <p:nvPr>
            <p:ph sz="half" idx="1"/>
          </p:nvPr>
        </p:nvSpPr>
        <p:spPr>
          <a:xfrm>
            <a:off x="803051" y="2121762"/>
            <a:ext cx="5471890" cy="3626917"/>
          </a:xfrm>
        </p:spPr>
        <p:txBody>
          <a:bodyPr vert="horz" lIns="91440" tIns="45720" rIns="91440" bIns="45720" rtlCol="0">
            <a:normAutofit/>
          </a:bodyPr>
          <a:lstStyle/>
          <a:p>
            <a:r>
              <a:rPr lang="en-US" dirty="0">
                <a:solidFill>
                  <a:schemeClr val="bg1"/>
                </a:solidFill>
              </a:rPr>
              <a:t>Content (e.g. BLC)</a:t>
            </a:r>
          </a:p>
          <a:p>
            <a:r>
              <a:rPr lang="en-US" dirty="0">
                <a:solidFill>
                  <a:schemeClr val="bg1"/>
                </a:solidFill>
              </a:rPr>
              <a:t>Collaboration and Communication</a:t>
            </a:r>
          </a:p>
          <a:p>
            <a:r>
              <a:rPr lang="en-US" dirty="0">
                <a:solidFill>
                  <a:schemeClr val="bg1"/>
                </a:solidFill>
              </a:rPr>
              <a:t>Digital Assessment</a:t>
            </a:r>
            <a:br>
              <a:rPr lang="en-US" dirty="0">
                <a:solidFill>
                  <a:schemeClr val="bg1"/>
                </a:solidFill>
              </a:rPr>
            </a:br>
            <a:r>
              <a:rPr lang="en-US" dirty="0">
                <a:solidFill>
                  <a:schemeClr val="bg1"/>
                </a:solidFill>
              </a:rPr>
              <a:t>(formative and summative) </a:t>
            </a:r>
          </a:p>
          <a:p>
            <a:r>
              <a:rPr lang="en-US" dirty="0">
                <a:solidFill>
                  <a:schemeClr val="bg1"/>
                </a:solidFill>
              </a:rPr>
              <a:t>Flipped learning</a:t>
            </a:r>
          </a:p>
        </p:txBody>
      </p:sp>
      <p:pic>
        <p:nvPicPr>
          <p:cNvPr id="5" name="Picture 5" descr="A screenshot of a cell phone&#10;&#10;Description generated with very high confidence">
            <a:extLst>
              <a:ext uri="{FF2B5EF4-FFF2-40B4-BE49-F238E27FC236}">
                <a16:creationId xmlns:a16="http://schemas.microsoft.com/office/drawing/2014/main" id="{4B49EF22-C9AE-43B4-ACDC-F451B9EAA275}"/>
              </a:ext>
            </a:extLst>
          </p:cNvPr>
          <p:cNvPicPr>
            <a:picLocks noGrp="1" noChangeAspect="1"/>
          </p:cNvPicPr>
          <p:nvPr>
            <p:ph sz="half" idx="2"/>
          </p:nvPr>
        </p:nvPicPr>
        <p:blipFill rotWithShape="1">
          <a:blip r:embed="rId3"/>
          <a:srcRect l="6174" r="4943" b="-3"/>
          <a:stretch/>
        </p:blipFill>
        <p:spPr>
          <a:xfrm>
            <a:off x="7117164" y="306909"/>
            <a:ext cx="4743891" cy="2842154"/>
          </a:xfrm>
          <a:prstGeom prst="rect">
            <a:avLst/>
          </a:prstGeom>
        </p:spPr>
      </p:pic>
      <p:pic>
        <p:nvPicPr>
          <p:cNvPr id="6" name="Picture 6" descr="A screenshot of a cell phone&#10;&#10;Description generated with very high confidence">
            <a:extLst>
              <a:ext uri="{FF2B5EF4-FFF2-40B4-BE49-F238E27FC236}">
                <a16:creationId xmlns:a16="http://schemas.microsoft.com/office/drawing/2014/main" id="{87E5CEF4-96DF-490E-816C-33E881DE8039}"/>
              </a:ext>
            </a:extLst>
          </p:cNvPr>
          <p:cNvPicPr>
            <a:picLocks noChangeAspect="1"/>
          </p:cNvPicPr>
          <p:nvPr/>
        </p:nvPicPr>
        <p:blipFill rotWithShape="1">
          <a:blip r:embed="rId4"/>
          <a:srcRect l="11120" r="-3" b="-3"/>
          <a:stretch/>
        </p:blipFill>
        <p:spPr>
          <a:xfrm>
            <a:off x="7318447" y="3505158"/>
            <a:ext cx="4542605" cy="2727137"/>
          </a:xfrm>
          <a:prstGeom prst="rect">
            <a:avLst/>
          </a:prstGeom>
        </p:spPr>
      </p:pic>
    </p:spTree>
    <p:extLst>
      <p:ext uri="{BB962C8B-B14F-4D97-AF65-F5344CB8AC3E}">
        <p14:creationId xmlns:p14="http://schemas.microsoft.com/office/powerpoint/2010/main" val="5713079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23BF7C42-55FF-4C28-8FF3-3981BAFFF5E6}"/>
              </a:ext>
            </a:extLst>
          </p:cNvPr>
          <p:cNvSpPr>
            <a:spLocks noGrp="1"/>
          </p:cNvSpPr>
          <p:nvPr>
            <p:ph type="title"/>
          </p:nvPr>
        </p:nvSpPr>
        <p:spPr>
          <a:xfrm>
            <a:off x="838200" y="448721"/>
            <a:ext cx="4707671" cy="1225650"/>
          </a:xfrm>
        </p:spPr>
        <p:txBody>
          <a:bodyPr vert="horz" lIns="91440" tIns="45720" rIns="91440" bIns="45720" rtlCol="0" anchor="b">
            <a:normAutofit/>
          </a:bodyPr>
          <a:lstStyle/>
          <a:p>
            <a:r>
              <a:rPr lang="en-US" sz="3800">
                <a:solidFill>
                  <a:schemeClr val="bg1"/>
                </a:solidFill>
              </a:rPr>
              <a:t>Effective CPD and ongoing support</a:t>
            </a:r>
          </a:p>
        </p:txBody>
      </p:sp>
      <p:cxnSp>
        <p:nvCxnSpPr>
          <p:cNvPr id="17" name="Straight Connector 20">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ED05B56-B7BA-4588-A09B-1A59FA9E9AC1}"/>
              </a:ext>
            </a:extLst>
          </p:cNvPr>
          <p:cNvSpPr>
            <a:spLocks noGrp="1"/>
          </p:cNvSpPr>
          <p:nvPr>
            <p:ph sz="half" idx="1"/>
          </p:nvPr>
        </p:nvSpPr>
        <p:spPr>
          <a:xfrm>
            <a:off x="897769" y="1909192"/>
            <a:ext cx="4586513" cy="3647710"/>
          </a:xfrm>
        </p:spPr>
        <p:txBody>
          <a:bodyPr vert="horz" lIns="91440" tIns="45720" rIns="91440" bIns="45720" rtlCol="0">
            <a:normAutofit/>
          </a:bodyPr>
          <a:lstStyle/>
          <a:p>
            <a:r>
              <a:rPr lang="en-US" sz="2400" dirty="0">
                <a:solidFill>
                  <a:schemeClr val="bg1"/>
                </a:solidFill>
              </a:rPr>
              <a:t>Initial and ongoing CPD in digital tools and pedagogy</a:t>
            </a:r>
          </a:p>
          <a:p>
            <a:r>
              <a:rPr lang="en-US" sz="2400" dirty="0">
                <a:solidFill>
                  <a:schemeClr val="bg1"/>
                </a:solidFill>
              </a:rPr>
              <a:t>Share success stories and best practice</a:t>
            </a:r>
          </a:p>
          <a:p>
            <a:r>
              <a:rPr lang="en-US" sz="2400" dirty="0">
                <a:solidFill>
                  <a:schemeClr val="bg1"/>
                </a:solidFill>
              </a:rPr>
              <a:t>F2F, blended, online, webinar, weekly tips etc.</a:t>
            </a:r>
          </a:p>
          <a:p>
            <a:r>
              <a:rPr lang="en-US" sz="2400" dirty="0">
                <a:solidFill>
                  <a:schemeClr val="bg1"/>
                </a:solidFill>
              </a:rPr>
              <a:t>On-call support team</a:t>
            </a:r>
          </a:p>
          <a:p>
            <a:r>
              <a:rPr lang="en-US" sz="2400" dirty="0">
                <a:solidFill>
                  <a:schemeClr val="bg1"/>
                </a:solidFill>
              </a:rPr>
              <a:t>Allocated support</a:t>
            </a:r>
          </a:p>
        </p:txBody>
      </p:sp>
      <p:cxnSp>
        <p:nvCxnSpPr>
          <p:cNvPr id="23" name="Straight Connector 22">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Picture 5" descr="A person using a cell phone&#10;&#10;Description generated with high confidence">
            <a:extLst>
              <a:ext uri="{FF2B5EF4-FFF2-40B4-BE49-F238E27FC236}">
                <a16:creationId xmlns:a16="http://schemas.microsoft.com/office/drawing/2014/main" id="{E0D77C4E-328B-4572-A72C-BBF3AA863768}"/>
              </a:ext>
            </a:extLst>
          </p:cNvPr>
          <p:cNvPicPr>
            <a:picLocks noGrp="1" noChangeAspect="1"/>
          </p:cNvPicPr>
          <p:nvPr>
            <p:ph sz="half" idx="2"/>
          </p:nvPr>
        </p:nvPicPr>
        <p:blipFill rotWithShape="1">
          <a:blip r:embed="rId2"/>
          <a:srcRect r="45953" b="6289"/>
          <a:stretch/>
        </p:blipFill>
        <p:spPr>
          <a:xfrm>
            <a:off x="6539830" y="100652"/>
            <a:ext cx="5658873" cy="6426800"/>
          </a:xfrm>
          <a:prstGeom prst="rect">
            <a:avLst/>
          </a:prstGeom>
        </p:spPr>
      </p:pic>
    </p:spTree>
    <p:extLst>
      <p:ext uri="{BB962C8B-B14F-4D97-AF65-F5344CB8AC3E}">
        <p14:creationId xmlns:p14="http://schemas.microsoft.com/office/powerpoint/2010/main" val="37450420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9FD35-4C67-4F2C-8522-8D5406141BCE}"/>
              </a:ext>
            </a:extLst>
          </p:cNvPr>
          <p:cNvSpPr>
            <a:spLocks noGrp="1"/>
          </p:cNvSpPr>
          <p:nvPr>
            <p:ph type="title"/>
          </p:nvPr>
        </p:nvSpPr>
        <p:spPr>
          <a:xfrm>
            <a:off x="801099" y="1396289"/>
            <a:ext cx="4399093" cy="1325563"/>
          </a:xfrm>
        </p:spPr>
        <p:txBody>
          <a:bodyPr vert="horz" lIns="91440" tIns="45720" rIns="91440" bIns="45720" rtlCol="0" anchor="ctr">
            <a:normAutofit fontScale="90000"/>
          </a:bodyPr>
          <a:lstStyle/>
          <a:p>
            <a:r>
              <a:rPr lang="en-US" sz="3200"/>
              <a:t>Monitoring participation and quality</a:t>
            </a:r>
            <a:br>
              <a:rPr lang="en-US" sz="3200"/>
            </a:br>
            <a:r>
              <a:rPr lang="en-US" sz="3200"/>
              <a:t>Equivalent to F2F teaching and learnin</a:t>
            </a:r>
            <a:r>
              <a:rPr lang="en-US" sz="2100"/>
              <a:t>g</a:t>
            </a:r>
          </a:p>
        </p:txBody>
      </p:sp>
      <p:sp>
        <p:nvSpPr>
          <p:cNvPr id="3" name="Content Placeholder 2">
            <a:extLst>
              <a:ext uri="{FF2B5EF4-FFF2-40B4-BE49-F238E27FC236}">
                <a16:creationId xmlns:a16="http://schemas.microsoft.com/office/drawing/2014/main" id="{16E62914-2029-459B-B7DB-A19636E55BB4}"/>
              </a:ext>
            </a:extLst>
          </p:cNvPr>
          <p:cNvSpPr>
            <a:spLocks noGrp="1"/>
          </p:cNvSpPr>
          <p:nvPr>
            <p:ph sz="half" idx="1"/>
          </p:nvPr>
        </p:nvSpPr>
        <p:spPr>
          <a:xfrm>
            <a:off x="805544" y="3087642"/>
            <a:ext cx="4399094" cy="3181684"/>
          </a:xfrm>
        </p:spPr>
        <p:txBody>
          <a:bodyPr vert="horz" lIns="91440" tIns="45720" rIns="91440" bIns="45720" rtlCol="0" anchor="t">
            <a:normAutofit/>
          </a:bodyPr>
          <a:lstStyle/>
          <a:p>
            <a:r>
              <a:rPr lang="en-US"/>
              <a:t>Track, monitor and challenge participation</a:t>
            </a:r>
            <a:endParaRPr lang="en-US">
              <a:cs typeface="Calibri"/>
            </a:endParaRPr>
          </a:p>
          <a:p>
            <a:r>
              <a:rPr lang="en-US"/>
              <a:t>Quality system to evaluated content, assessment and delivery</a:t>
            </a:r>
            <a:endParaRPr lang="en-US">
              <a:cs typeface="Calibri"/>
            </a:endParaRPr>
          </a:p>
          <a:p>
            <a:endParaRPr lang="en-US" sz="1800"/>
          </a:p>
        </p:txBody>
      </p:sp>
      <p:sp>
        <p:nvSpPr>
          <p:cNvPr id="33" name="Freeform: Shape 32">
            <a:extLst>
              <a:ext uri="{FF2B5EF4-FFF2-40B4-BE49-F238E27FC236}">
                <a16:creationId xmlns:a16="http://schemas.microsoft.com/office/drawing/2014/main" id="{C62225A2-D3F0-45D1-9C47-B10375316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11927"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Freeform: Shape 34">
            <a:extLst>
              <a:ext uri="{FF2B5EF4-FFF2-40B4-BE49-F238E27FC236}">
                <a16:creationId xmlns:a16="http://schemas.microsoft.com/office/drawing/2014/main" id="{1B9FBFA8-6AF4-4091-9C8B-DEC6D8933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42784"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5" descr="A screenshot of a cell phone&#10;&#10;Description generated with very high confidence">
            <a:extLst>
              <a:ext uri="{FF2B5EF4-FFF2-40B4-BE49-F238E27FC236}">
                <a16:creationId xmlns:a16="http://schemas.microsoft.com/office/drawing/2014/main" id="{A2A9E516-A87A-45DB-BB13-A396538309BE}"/>
              </a:ext>
            </a:extLst>
          </p:cNvPr>
          <p:cNvPicPr>
            <a:picLocks noGrp="1" noChangeAspect="1"/>
          </p:cNvPicPr>
          <p:nvPr>
            <p:ph sz="half" idx="2"/>
          </p:nvPr>
        </p:nvPicPr>
        <p:blipFill rotWithShape="1">
          <a:blip r:embed="rId3"/>
          <a:srcRect t="12276" r="-3" b="4145"/>
          <a:stretch/>
        </p:blipFill>
        <p:spPr>
          <a:xfrm>
            <a:off x="7213034" y="599325"/>
            <a:ext cx="4571206" cy="2741177"/>
          </a:xfrm>
          <a:prstGeom prst="rect">
            <a:avLst/>
          </a:prstGeom>
        </p:spPr>
      </p:pic>
      <p:pic>
        <p:nvPicPr>
          <p:cNvPr id="6" name="Picture 6" descr="A screenshot of a computer&#10;&#10;Description generated with very high confidence">
            <a:extLst>
              <a:ext uri="{FF2B5EF4-FFF2-40B4-BE49-F238E27FC236}">
                <a16:creationId xmlns:a16="http://schemas.microsoft.com/office/drawing/2014/main" id="{C8929583-49F2-48CF-B2FF-E66856B13297}"/>
              </a:ext>
            </a:extLst>
          </p:cNvPr>
          <p:cNvPicPr>
            <a:picLocks noChangeAspect="1"/>
          </p:cNvPicPr>
          <p:nvPr/>
        </p:nvPicPr>
        <p:blipFill rotWithShape="1">
          <a:blip r:embed="rId4"/>
          <a:srcRect b="11984"/>
          <a:stretch/>
        </p:blipFill>
        <p:spPr>
          <a:xfrm>
            <a:off x="7258595" y="3638358"/>
            <a:ext cx="4480086" cy="2741177"/>
          </a:xfrm>
          <a:prstGeom prst="rect">
            <a:avLst/>
          </a:prstGeom>
        </p:spPr>
      </p:pic>
    </p:spTree>
    <p:extLst>
      <p:ext uri="{BB962C8B-B14F-4D97-AF65-F5344CB8AC3E}">
        <p14:creationId xmlns:p14="http://schemas.microsoft.com/office/powerpoint/2010/main" val="289924993"/>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93A2D-CE43-45FC-8929-F1EC65A0F027}"/>
              </a:ext>
            </a:extLst>
          </p:cNvPr>
          <p:cNvSpPr>
            <a:spLocks noGrp="1"/>
          </p:cNvSpPr>
          <p:nvPr>
            <p:ph type="title"/>
          </p:nvPr>
        </p:nvSpPr>
        <p:spPr>
          <a:xfrm>
            <a:off x="762001" y="803325"/>
            <a:ext cx="5314536" cy="1325563"/>
          </a:xfrm>
        </p:spPr>
        <p:txBody>
          <a:bodyPr vert="horz" lIns="91440" tIns="45720" rIns="91440" bIns="45720" rtlCol="0" anchor="ctr">
            <a:normAutofit/>
          </a:bodyPr>
          <a:lstStyle/>
          <a:p>
            <a:r>
              <a:rPr lang="en-US"/>
              <a:t>Clear roles and responsibilities</a:t>
            </a:r>
          </a:p>
        </p:txBody>
      </p:sp>
      <p:sp>
        <p:nvSpPr>
          <p:cNvPr id="3" name="Content Placeholder 2">
            <a:extLst>
              <a:ext uri="{FF2B5EF4-FFF2-40B4-BE49-F238E27FC236}">
                <a16:creationId xmlns:a16="http://schemas.microsoft.com/office/drawing/2014/main" id="{F5B290D1-BA7B-4E0F-8F82-350A8F0A48A0}"/>
              </a:ext>
            </a:extLst>
          </p:cNvPr>
          <p:cNvSpPr>
            <a:spLocks noGrp="1"/>
          </p:cNvSpPr>
          <p:nvPr>
            <p:ph sz="half" idx="1"/>
          </p:nvPr>
        </p:nvSpPr>
        <p:spPr>
          <a:xfrm>
            <a:off x="762000" y="2279018"/>
            <a:ext cx="5314543" cy="3375920"/>
          </a:xfrm>
        </p:spPr>
        <p:txBody>
          <a:bodyPr vert="horz" lIns="91440" tIns="45720" rIns="91440" bIns="45720" rtlCol="0" anchor="t">
            <a:normAutofit/>
          </a:bodyPr>
          <a:lstStyle/>
          <a:p>
            <a:r>
              <a:rPr lang="en-US" sz="2400" dirty="0"/>
              <a:t>Management</a:t>
            </a:r>
          </a:p>
          <a:p>
            <a:r>
              <a:rPr lang="en-US" sz="2400" dirty="0"/>
              <a:t>Building online courses</a:t>
            </a:r>
          </a:p>
          <a:p>
            <a:r>
              <a:rPr lang="en-US" sz="2400" dirty="0"/>
              <a:t>Delivering and supporting online courses</a:t>
            </a:r>
          </a:p>
          <a:p>
            <a:r>
              <a:rPr lang="en-US" sz="2400" dirty="0"/>
              <a:t>Supporting teaching teams</a:t>
            </a:r>
          </a:p>
          <a:p>
            <a:r>
              <a:rPr lang="en-US" sz="2400" dirty="0"/>
              <a:t>Monitoring participation and responding to issues</a:t>
            </a:r>
          </a:p>
          <a:p>
            <a:r>
              <a:rPr lang="en-US" sz="2400" dirty="0"/>
              <a:t>Implementing quality system</a:t>
            </a:r>
          </a:p>
        </p:txBody>
      </p:sp>
      <p:sp>
        <p:nvSpPr>
          <p:cNvPr id="19" name="Freeform: Shape 18">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5" descr="A picture containing drawing&#10;&#10;Description generated with very high confidence">
            <a:extLst>
              <a:ext uri="{FF2B5EF4-FFF2-40B4-BE49-F238E27FC236}">
                <a16:creationId xmlns:a16="http://schemas.microsoft.com/office/drawing/2014/main" id="{46DFA6A8-6D01-4824-98B0-340885F814F6}"/>
              </a:ext>
            </a:extLst>
          </p:cNvPr>
          <p:cNvPicPr>
            <a:picLocks noGrp="1" noChangeAspect="1"/>
          </p:cNvPicPr>
          <p:nvPr>
            <p:ph sz="half" idx="2"/>
          </p:nvPr>
        </p:nvPicPr>
        <p:blipFill rotWithShape="1">
          <a:blip r:embed="rId3"/>
          <a:srcRect l="2639" r="1127" b="-2"/>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1953199827"/>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4021E1D7DCD6D48BE72F7A4DCF85B04" ma:contentTypeVersion="4" ma:contentTypeDescription="Create a new document." ma:contentTypeScope="" ma:versionID="4c085addad00c0d52de2b589802ca159">
  <xsd:schema xmlns:xsd="http://www.w3.org/2001/XMLSchema" xmlns:xs="http://www.w3.org/2001/XMLSchema" xmlns:p="http://schemas.microsoft.com/office/2006/metadata/properties" xmlns:ns2="a2c42ca7-6bb8-40a1-a20a-9f093afe12ed" targetNamespace="http://schemas.microsoft.com/office/2006/metadata/properties" ma:root="true" ma:fieldsID="027eda7f7fe0223e87235d28d603b72c" ns2:_="">
    <xsd:import namespace="a2c42ca7-6bb8-40a1-a20a-9f093afe12e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2c42ca7-6bb8-40a1-a20a-9f093afe12e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29B8CDF-E8B0-436C-9FC7-E8E219FC2079}">
  <ds:schemaRefs>
    <ds:schemaRef ds:uri="http://purl.org/dc/elements/1.1/"/>
    <ds:schemaRef ds:uri="a2c42ca7-6bb8-40a1-a20a-9f093afe12ed"/>
    <ds:schemaRef ds:uri="http://purl.org/dc/terms/"/>
    <ds:schemaRef ds:uri="http://purl.org/dc/dcmitype/"/>
    <ds:schemaRef ds:uri="http://schemas.microsoft.com/office/2006/documentManagement/types"/>
    <ds:schemaRef ds:uri="http://schemas.microsoft.com/office/infopath/2007/PartnerControls"/>
    <ds:schemaRef ds:uri="http://schemas.openxmlformats.org/package/2006/metadata/core-properties"/>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2C58157D-A040-42C5-B5D3-94A7F9F095DF}">
  <ds:schemaRefs>
    <ds:schemaRef ds:uri="a2c42ca7-6bb8-40a1-a20a-9f093afe12e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4C009C4-07F4-44BB-AC93-1C683BE3728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1335</TotalTime>
  <Words>1051</Words>
  <Application>Microsoft Office PowerPoint</Application>
  <PresentationFormat>Widescreen</PresentationFormat>
  <Paragraphs>115</Paragraphs>
  <Slides>23</Slides>
  <Notes>15</Notes>
  <HiddenSlides>0</HiddenSlides>
  <MMClips>6</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0</vt:i4>
      </vt:variant>
      <vt:variant>
        <vt:lpstr>Slide Titles</vt:lpstr>
      </vt:variant>
      <vt:variant>
        <vt:i4>23</vt:i4>
      </vt:variant>
    </vt:vector>
  </HeadingPairs>
  <TitlesOfParts>
    <vt:vector size="28" baseType="lpstr">
      <vt:lpstr>Arial</vt:lpstr>
      <vt:lpstr>Calibri</vt:lpstr>
      <vt:lpstr>Calibri Light</vt:lpstr>
      <vt:lpstr>Gill Sans MT</vt:lpstr>
      <vt:lpstr>Office Theme</vt:lpstr>
      <vt:lpstr>Transform Education</vt:lpstr>
      <vt:lpstr>Transform Education</vt:lpstr>
      <vt:lpstr>Who we are</vt:lpstr>
      <vt:lpstr>Lessons for the new normal from 10 years of blended learning </vt:lpstr>
      <vt:lpstr>A clear and simple model</vt:lpstr>
      <vt:lpstr>The right pedagogy</vt:lpstr>
      <vt:lpstr>Effective CPD and ongoing support</vt:lpstr>
      <vt:lpstr>Monitoring participation and quality Equivalent to F2F teaching and learning</vt:lpstr>
      <vt:lpstr>Clear roles and responsibilities</vt:lpstr>
      <vt:lpstr>PowerPoint Presentation</vt:lpstr>
      <vt:lpstr>What has worked well!</vt:lpstr>
      <vt:lpstr>Pre-lockdown survey</vt:lpstr>
      <vt:lpstr>Learner Agreement</vt:lpstr>
      <vt:lpstr>Daily Student Check-in</vt:lpstr>
      <vt:lpstr>Student Self Assessment Forms</vt:lpstr>
      <vt:lpstr>Microsoft Bookings for 1:1 feedback</vt:lpstr>
      <vt:lpstr>Video feedback linked in OneNote</vt:lpstr>
      <vt:lpstr>Peer to Peer teaching</vt:lpstr>
      <vt:lpstr>Ask Teachers Anything sessions</vt:lpstr>
      <vt:lpstr>Class Insights</vt:lpstr>
      <vt:lpstr>PowerPoint Presentation</vt:lpstr>
      <vt:lpstr>How can Transform Education support you?</vt:lpstr>
      <vt:lpstr>More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Transform Education</dc:title>
  <dc:creator>Esam Baboukhan</dc:creator>
  <cp:lastModifiedBy>pkilcoyneconsulting@gmail.com</cp:lastModifiedBy>
  <cp:revision>8</cp:revision>
  <dcterms:created xsi:type="dcterms:W3CDTF">2020-06-15T13:01:10Z</dcterms:created>
  <dcterms:modified xsi:type="dcterms:W3CDTF">2020-06-18T07:56:39Z</dcterms:modified>
</cp:coreProperties>
</file>